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1"/>
  </p:sldMasterIdLst>
  <p:notesMasterIdLst>
    <p:notesMasterId r:id="rId40"/>
  </p:notesMasterIdLst>
  <p:sldIdLst>
    <p:sldId id="256" r:id="rId2"/>
    <p:sldId id="273" r:id="rId3"/>
    <p:sldId id="274" r:id="rId4"/>
    <p:sldId id="311" r:id="rId5"/>
    <p:sldId id="278" r:id="rId6"/>
    <p:sldId id="283" r:id="rId7"/>
    <p:sldId id="280" r:id="rId8"/>
    <p:sldId id="276" r:id="rId9"/>
    <p:sldId id="277" r:id="rId10"/>
    <p:sldId id="286" r:id="rId11"/>
    <p:sldId id="287" r:id="rId12"/>
    <p:sldId id="284" r:id="rId13"/>
    <p:sldId id="285" r:id="rId14"/>
    <p:sldId id="289" r:id="rId15"/>
    <p:sldId id="290" r:id="rId16"/>
    <p:sldId id="291" r:id="rId17"/>
    <p:sldId id="293" r:id="rId18"/>
    <p:sldId id="292" r:id="rId19"/>
    <p:sldId id="267" r:id="rId20"/>
    <p:sldId id="299" r:id="rId21"/>
    <p:sldId id="272" r:id="rId22"/>
    <p:sldId id="296" r:id="rId23"/>
    <p:sldId id="297" r:id="rId24"/>
    <p:sldId id="298" r:id="rId25"/>
    <p:sldId id="295" r:id="rId26"/>
    <p:sldId id="269" r:id="rId27"/>
    <p:sldId id="303" r:id="rId28"/>
    <p:sldId id="305" r:id="rId29"/>
    <p:sldId id="306" r:id="rId30"/>
    <p:sldId id="307" r:id="rId31"/>
    <p:sldId id="308" r:id="rId32"/>
    <p:sldId id="309" r:id="rId33"/>
    <p:sldId id="315" r:id="rId34"/>
    <p:sldId id="310" r:id="rId35"/>
    <p:sldId id="312" r:id="rId36"/>
    <p:sldId id="316" r:id="rId37"/>
    <p:sldId id="314" r:id="rId38"/>
    <p:sldId id="313"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28" autoAdjust="0"/>
  </p:normalViewPr>
  <p:slideViewPr>
    <p:cSldViewPr snapToGrid="0">
      <p:cViewPr varScale="1">
        <p:scale>
          <a:sx n="66" d="100"/>
          <a:sy n="66" d="100"/>
        </p:scale>
        <p:origin x="576" y="36"/>
      </p:cViewPr>
      <p:guideLst/>
    </p:cSldViewPr>
  </p:slideViewPr>
  <p:notesTextViewPr>
    <p:cViewPr>
      <p:scale>
        <a:sx n="1" d="1"/>
        <a:sy n="1" d="1"/>
      </p:scale>
      <p:origin x="0" y="0"/>
    </p:cViewPr>
  </p:notesTextViewPr>
  <p:sorterViewPr>
    <p:cViewPr varScale="1">
      <p:scale>
        <a:sx n="1" d="1"/>
        <a:sy n="1" d="1"/>
      </p:scale>
      <p:origin x="0" y="-121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5CB8E-49F7-4515-92CC-06E9A7DCE902}" type="datetimeFigureOut">
              <a:rPr lang="zh-TW" altLang="en-US" smtClean="0"/>
              <a:t>2023/6/7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F0E24-B418-4DEB-8C91-940C3BCEE15E}" type="slidenum">
              <a:rPr lang="zh-TW" altLang="en-US" smtClean="0"/>
              <a:t>‹#›</a:t>
            </a:fld>
            <a:endParaRPr lang="zh-TW" altLang="en-US"/>
          </a:p>
        </p:txBody>
      </p:sp>
    </p:spTree>
    <p:extLst>
      <p:ext uri="{BB962C8B-B14F-4D97-AF65-F5344CB8AC3E}">
        <p14:creationId xmlns:p14="http://schemas.microsoft.com/office/powerpoint/2010/main" val="151644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P2SH scripts have a size limit of 10k bytes by consensus. </a:t>
            </a:r>
            <a:r>
              <a:rPr lang="en-US" altLang="zh-TW" dirty="0" err="1"/>
              <a:t>Standardness</a:t>
            </a:r>
            <a:r>
              <a:rPr lang="en-US" altLang="zh-TW" dirty="0"/>
              <a:t> rules only allow for 520 bytes for the redeem script though, which is enough for a 15-of-15 </a:t>
            </a:r>
            <a:r>
              <a:rPr lang="en-US" altLang="zh-TW" dirty="0" err="1"/>
              <a:t>multisig</a:t>
            </a:r>
            <a:r>
              <a:rPr lang="en-US" altLang="zh-TW" dirty="0"/>
              <a:t>. The maximum unlocking script (</a:t>
            </a:r>
            <a:r>
              <a:rPr lang="en-US" altLang="zh-TW" dirty="0" err="1"/>
              <a:t>scriptSig</a:t>
            </a:r>
            <a:r>
              <a:rPr lang="en-US" altLang="zh-TW" dirty="0"/>
              <a:t>) size is 1650 bytes.</a:t>
            </a:r>
          </a:p>
          <a:p>
            <a:r>
              <a:rPr lang="en-US" altLang="zh-TW" dirty="0"/>
              <a:t>The consensus rules have no limit to an OP_RETURN size, i.e. the size of the transaction is the limit. One can also have more than one OP_RETURN in a transaction. However, </a:t>
            </a:r>
            <a:r>
              <a:rPr lang="en-US" altLang="zh-TW" dirty="0" err="1"/>
              <a:t>standardness</a:t>
            </a:r>
            <a:r>
              <a:rPr lang="en-US" altLang="zh-TW" dirty="0"/>
              <a:t> rules specify that only one OP_RETURN output is allowed per transaction with a maximum data size of 80 bytes. (</a:t>
            </a:r>
            <a:r>
              <a:rPr lang="zh-TW" altLang="en-US" dirty="0"/>
              <a:t>看不懂</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474F0E24-B418-4DEB-8C91-940C3BCEE15E}" type="slidenum">
              <a:rPr lang="zh-TW" altLang="en-US" smtClean="0"/>
              <a:t>25</a:t>
            </a:fld>
            <a:endParaRPr lang="zh-TW" altLang="en-US"/>
          </a:p>
        </p:txBody>
      </p:sp>
    </p:spTree>
    <p:extLst>
      <p:ext uri="{BB962C8B-B14F-4D97-AF65-F5344CB8AC3E}">
        <p14:creationId xmlns:p14="http://schemas.microsoft.com/office/powerpoint/2010/main" val="116824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4ADCEB-D12B-474D-A3C8-E3EA25B4185B}"/>
              </a:ext>
            </a:extLst>
          </p:cNvPr>
          <p:cNvSpPr>
            <a:spLocks noGrp="1"/>
          </p:cNvSpPr>
          <p:nvPr>
            <p:ph type="ctrTitle"/>
          </p:nvPr>
        </p:nvSpPr>
        <p:spPr>
          <a:xfrm>
            <a:off x="1524000" y="1122363"/>
            <a:ext cx="9144000" cy="2387600"/>
          </a:xfrm>
        </p:spPr>
        <p:txBody>
          <a:bodyPr anchor="b"/>
          <a:lstStyle>
            <a:lvl1pPr algn="ctr">
              <a:defRPr sz="6000">
                <a:latin typeface="+mn-lt"/>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1272D612-90EA-4669-B418-9EA563E3181C}"/>
              </a:ext>
            </a:extLst>
          </p:cNvPr>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18E5DD5-C13D-4B21-8F85-C514165411BF}"/>
              </a:ext>
            </a:extLst>
          </p:cNvPr>
          <p:cNvSpPr>
            <a:spLocks noGrp="1"/>
          </p:cNvSpPr>
          <p:nvPr>
            <p:ph type="dt" sz="half" idx="10"/>
          </p:nvPr>
        </p:nvSpPr>
        <p:spPr/>
        <p:txBody>
          <a:bodyPr/>
          <a:lstStyle/>
          <a:p>
            <a:fld id="{A8A3A168-D67E-4909-A7A6-5F548EAC887D}"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24EB2DA0-7EEB-40BF-AE9A-A421835AD442}"/>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198892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BD04D9-C243-4F1C-A2B5-DFB278C9D3C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37EE291-7E64-4C2E-BD61-E266E1AB1A79}"/>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900D2E-94AD-4AC0-BE32-A3EFFAFDFE69}"/>
              </a:ext>
            </a:extLst>
          </p:cNvPr>
          <p:cNvSpPr>
            <a:spLocks noGrp="1"/>
          </p:cNvSpPr>
          <p:nvPr>
            <p:ph type="dt" sz="half" idx="10"/>
          </p:nvPr>
        </p:nvSpPr>
        <p:spPr/>
        <p:txBody>
          <a:bodyPr/>
          <a:lstStyle/>
          <a:p>
            <a:fld id="{A65DF840-5A87-414B-9F25-871532FA45DE}"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571DB215-C292-473D-A470-CA73DD5D3C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DCE97A-0024-4BE3-9A1B-B1EB54B4CE47}"/>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9555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200F502-F7F6-4BA0-97C7-632B90FE26E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D9C655D-D428-407D-A0B9-414BF3F2F2B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19D00-4B00-44D3-9E23-A52E67CC5D4D}"/>
              </a:ext>
            </a:extLst>
          </p:cNvPr>
          <p:cNvSpPr>
            <a:spLocks noGrp="1"/>
          </p:cNvSpPr>
          <p:nvPr>
            <p:ph type="dt" sz="half" idx="10"/>
          </p:nvPr>
        </p:nvSpPr>
        <p:spPr/>
        <p:txBody>
          <a:bodyPr/>
          <a:lstStyle/>
          <a:p>
            <a:fld id="{1C869404-7004-4355-81DF-489B5114F1CF}"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66294ECF-B923-41F1-8945-88A1BDD7B3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4634B9-E2E6-461E-AF7E-8292C9E7F97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54602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4B664-60A3-4F42-98F7-9DAF1974FA7A}"/>
              </a:ext>
            </a:extLst>
          </p:cNvPr>
          <p:cNvSpPr>
            <a:spLocks noGrp="1"/>
          </p:cNvSpPr>
          <p:nvPr>
            <p:ph type="title"/>
          </p:nvPr>
        </p:nvSpPr>
        <p:spPr>
          <a:xfrm>
            <a:off x="838200" y="365125"/>
            <a:ext cx="10515600" cy="1016203"/>
          </a:xfrm>
        </p:spPr>
        <p:txBody>
          <a:bodyPr/>
          <a:lstStyle>
            <a:lvl1pPr>
              <a:defRPr>
                <a:latin typeface="+mn-lt"/>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D35DF48-4AC4-4734-B04C-EFCB287CCBDB}"/>
              </a:ext>
            </a:extLst>
          </p:cNvPr>
          <p:cNvSpPr>
            <a:spLocks noGrp="1"/>
          </p:cNvSpPr>
          <p:nvPr>
            <p:ph idx="1"/>
          </p:nvPr>
        </p:nvSpPr>
        <p:spPr>
          <a:xfrm>
            <a:off x="838200" y="1488332"/>
            <a:ext cx="10515600" cy="468863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6EDC853-E7F7-4451-A06A-FEF0796BCAF0}"/>
              </a:ext>
            </a:extLst>
          </p:cNvPr>
          <p:cNvSpPr>
            <a:spLocks noGrp="1"/>
          </p:cNvSpPr>
          <p:nvPr>
            <p:ph type="dt" sz="half" idx="10"/>
          </p:nvPr>
        </p:nvSpPr>
        <p:spPr/>
        <p:txBody>
          <a:bodyPr/>
          <a:lstStyle/>
          <a:p>
            <a:fld id="{D6392E2C-0EBF-4D44-A034-D2C1CDD9583A}"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EFF698D9-0E0B-443D-865D-5FB27D1ADF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9A9D5F7-2BA0-475A-9BBB-CF084FA0D826}"/>
              </a:ext>
            </a:extLst>
          </p:cNvPr>
          <p:cNvSpPr>
            <a:spLocks noGrp="1"/>
          </p:cNvSpPr>
          <p:nvPr>
            <p:ph type="sldNum" sz="quarter" idx="12"/>
          </p:nvPr>
        </p:nvSpPr>
        <p:spPr>
          <a:xfrm>
            <a:off x="9009434" y="6356350"/>
            <a:ext cx="2743200" cy="365125"/>
          </a:xfrm>
        </p:spPr>
        <p:txBody>
          <a:bodyPr/>
          <a:lstStyle>
            <a:lvl1pPr>
              <a:defRPr sz="1800">
                <a:latin typeface="+mn-lt"/>
              </a:defRPr>
            </a:lvl1pPr>
          </a:lstStyle>
          <a:p>
            <a:fld id="{8C04AE96-B1B9-4ED2-B3ED-30B2680CEC7B}" type="slidenum">
              <a:rPr lang="zh-TW" altLang="en-US" smtClean="0"/>
              <a:pPr/>
              <a:t>‹#›</a:t>
            </a:fld>
            <a:endParaRPr lang="zh-TW" altLang="en-US"/>
          </a:p>
        </p:txBody>
      </p:sp>
    </p:spTree>
    <p:extLst>
      <p:ext uri="{BB962C8B-B14F-4D97-AF65-F5344CB8AC3E}">
        <p14:creationId xmlns:p14="http://schemas.microsoft.com/office/powerpoint/2010/main" val="346823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540B1-74DE-49AE-B706-6E54D86A819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063159-A467-42F1-99AB-70C749CED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BF43BF59-9385-4FB7-850E-7F553BED7BA5}"/>
              </a:ext>
            </a:extLst>
          </p:cNvPr>
          <p:cNvSpPr>
            <a:spLocks noGrp="1"/>
          </p:cNvSpPr>
          <p:nvPr>
            <p:ph type="dt" sz="half" idx="10"/>
          </p:nvPr>
        </p:nvSpPr>
        <p:spPr/>
        <p:txBody>
          <a:bodyPr/>
          <a:lstStyle/>
          <a:p>
            <a:fld id="{6898EC6C-69F4-4FC8-960C-8CA4CCADA8E0}"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DB103A1E-8C60-4DEA-B86B-C773C34922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210D52-EE20-4BD7-9945-E85F20095BBB}"/>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35155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34B51-2665-490E-896D-F0962198B3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957579-2AB3-411C-9E13-351CBEDEA58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2756D79-B349-4256-8F0B-04C58ED2E08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8ECD678-F7B4-4656-9EAE-ED62D31D1B2C}"/>
              </a:ext>
            </a:extLst>
          </p:cNvPr>
          <p:cNvSpPr>
            <a:spLocks noGrp="1"/>
          </p:cNvSpPr>
          <p:nvPr>
            <p:ph type="dt" sz="half" idx="10"/>
          </p:nvPr>
        </p:nvSpPr>
        <p:spPr/>
        <p:txBody>
          <a:bodyPr/>
          <a:lstStyle/>
          <a:p>
            <a:fld id="{8A2E0E05-EE64-4782-8DF5-00425FB0DEE2}" type="datetime1">
              <a:rPr lang="zh-TW" altLang="en-US" smtClean="0"/>
              <a:t>2023/6/7</a:t>
            </a:fld>
            <a:endParaRPr lang="zh-TW" altLang="en-US"/>
          </a:p>
        </p:txBody>
      </p:sp>
      <p:sp>
        <p:nvSpPr>
          <p:cNvPr id="6" name="頁尾版面配置區 5">
            <a:extLst>
              <a:ext uri="{FF2B5EF4-FFF2-40B4-BE49-F238E27FC236}">
                <a16:creationId xmlns:a16="http://schemas.microsoft.com/office/drawing/2014/main" id="{CB56481C-CFE5-4EBA-97D2-E23E64654C7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061309-FC79-40FF-879B-6CBD743D8BB6}"/>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2472996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2F15FA-6451-4EC3-A56A-E348772C27F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8216BD9-58B5-4971-B614-C0512AC28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00D2AB59-FC3F-4146-89C1-4BE95B3D023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86FFD63-29F1-42EC-960B-BAC62C92C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6CD6A047-1BBF-47F7-ABB2-1E1DA4794A17}"/>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00828FD-026F-44D8-9835-0AEBE5D551AA}"/>
              </a:ext>
            </a:extLst>
          </p:cNvPr>
          <p:cNvSpPr>
            <a:spLocks noGrp="1"/>
          </p:cNvSpPr>
          <p:nvPr>
            <p:ph type="dt" sz="half" idx="10"/>
          </p:nvPr>
        </p:nvSpPr>
        <p:spPr/>
        <p:txBody>
          <a:bodyPr/>
          <a:lstStyle/>
          <a:p>
            <a:fld id="{6902D0A5-2955-40AC-B800-179D8057DDA6}" type="datetime1">
              <a:rPr lang="zh-TW" altLang="en-US" smtClean="0"/>
              <a:t>2023/6/7</a:t>
            </a:fld>
            <a:endParaRPr lang="zh-TW" altLang="en-US"/>
          </a:p>
        </p:txBody>
      </p:sp>
      <p:sp>
        <p:nvSpPr>
          <p:cNvPr id="8" name="頁尾版面配置區 7">
            <a:extLst>
              <a:ext uri="{FF2B5EF4-FFF2-40B4-BE49-F238E27FC236}">
                <a16:creationId xmlns:a16="http://schemas.microsoft.com/office/drawing/2014/main" id="{2667562B-0197-4D74-9F7A-8644FBE664D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2C21C15-37A5-4960-82E4-71EA1B7E854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627129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8E78C0-B11C-4E66-A862-D1523393CC2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F75761-550B-44D5-8291-80843C866C79}"/>
              </a:ext>
            </a:extLst>
          </p:cNvPr>
          <p:cNvSpPr>
            <a:spLocks noGrp="1"/>
          </p:cNvSpPr>
          <p:nvPr>
            <p:ph type="dt" sz="half" idx="10"/>
          </p:nvPr>
        </p:nvSpPr>
        <p:spPr/>
        <p:txBody>
          <a:bodyPr/>
          <a:lstStyle/>
          <a:p>
            <a:fld id="{7BA953E1-2030-4029-8E6E-FA44B29F4EAD}" type="datetime1">
              <a:rPr lang="zh-TW" altLang="en-US" smtClean="0"/>
              <a:t>2023/6/7</a:t>
            </a:fld>
            <a:endParaRPr lang="zh-TW" altLang="en-US"/>
          </a:p>
        </p:txBody>
      </p:sp>
      <p:sp>
        <p:nvSpPr>
          <p:cNvPr id="4" name="頁尾版面配置區 3">
            <a:extLst>
              <a:ext uri="{FF2B5EF4-FFF2-40B4-BE49-F238E27FC236}">
                <a16:creationId xmlns:a16="http://schemas.microsoft.com/office/drawing/2014/main" id="{66EA9E9F-FD6B-404C-9720-09D790C3E65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DDB1712-90CD-4FC3-A676-8C2F97A11370}"/>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93875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6E57B7-8A97-4AE7-BBF6-0C18055DA963}"/>
              </a:ext>
            </a:extLst>
          </p:cNvPr>
          <p:cNvSpPr>
            <a:spLocks noGrp="1"/>
          </p:cNvSpPr>
          <p:nvPr>
            <p:ph type="dt" sz="half" idx="10"/>
          </p:nvPr>
        </p:nvSpPr>
        <p:spPr/>
        <p:txBody>
          <a:bodyPr/>
          <a:lstStyle/>
          <a:p>
            <a:fld id="{28A8B279-E07F-4C51-A4F0-460D909D4C7B}" type="datetime1">
              <a:rPr lang="zh-TW" altLang="en-US" smtClean="0"/>
              <a:t>2023/6/7</a:t>
            </a:fld>
            <a:endParaRPr lang="zh-TW" altLang="en-US"/>
          </a:p>
        </p:txBody>
      </p:sp>
      <p:sp>
        <p:nvSpPr>
          <p:cNvPr id="3" name="頁尾版面配置區 2">
            <a:extLst>
              <a:ext uri="{FF2B5EF4-FFF2-40B4-BE49-F238E27FC236}">
                <a16:creationId xmlns:a16="http://schemas.microsoft.com/office/drawing/2014/main" id="{0783453F-6F4C-4C49-A88C-903F0D9E046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F0CFF90-3655-41D3-82D4-24AB8C74F3AA}"/>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8895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7665EF-34E2-4537-BB7B-FFF7A99667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4994A67-C0F4-400B-A0FB-7D51BFA81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4A53CDE-179D-4226-AEAD-3BC898403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ED602F2-C7DA-4D96-BA88-8788092169E1}"/>
              </a:ext>
            </a:extLst>
          </p:cNvPr>
          <p:cNvSpPr>
            <a:spLocks noGrp="1"/>
          </p:cNvSpPr>
          <p:nvPr>
            <p:ph type="dt" sz="half" idx="10"/>
          </p:nvPr>
        </p:nvSpPr>
        <p:spPr/>
        <p:txBody>
          <a:bodyPr/>
          <a:lstStyle/>
          <a:p>
            <a:fld id="{F0084BB5-0026-45A7-9612-75EC86A0362A}" type="datetime1">
              <a:rPr lang="zh-TW" altLang="en-US" smtClean="0"/>
              <a:t>2023/6/7</a:t>
            </a:fld>
            <a:endParaRPr lang="zh-TW" altLang="en-US"/>
          </a:p>
        </p:txBody>
      </p:sp>
      <p:sp>
        <p:nvSpPr>
          <p:cNvPr id="6" name="頁尾版面配置區 5">
            <a:extLst>
              <a:ext uri="{FF2B5EF4-FFF2-40B4-BE49-F238E27FC236}">
                <a16:creationId xmlns:a16="http://schemas.microsoft.com/office/drawing/2014/main" id="{5781106C-EA95-4CC9-A9CD-43B15DD6F1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9F3FCB3-8727-40E3-820C-252A9648329F}"/>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11275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B72F3-4D5E-43A3-9750-8194C4CA7B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2364FE1-15E1-43E7-8CE3-D17BA6C72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3292BB8-9749-4AD8-84D9-11A089BED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5409B28-4C16-475A-A97F-A7F57AB6D37A}"/>
              </a:ext>
            </a:extLst>
          </p:cNvPr>
          <p:cNvSpPr>
            <a:spLocks noGrp="1"/>
          </p:cNvSpPr>
          <p:nvPr>
            <p:ph type="dt" sz="half" idx="10"/>
          </p:nvPr>
        </p:nvSpPr>
        <p:spPr/>
        <p:txBody>
          <a:bodyPr/>
          <a:lstStyle/>
          <a:p>
            <a:fld id="{8BE2602A-4ADC-4277-B6E7-49E207CB619C}" type="datetime1">
              <a:rPr lang="zh-TW" altLang="en-US" smtClean="0"/>
              <a:t>2023/6/7</a:t>
            </a:fld>
            <a:endParaRPr lang="zh-TW" altLang="en-US"/>
          </a:p>
        </p:txBody>
      </p:sp>
      <p:sp>
        <p:nvSpPr>
          <p:cNvPr id="6" name="頁尾版面配置區 5">
            <a:extLst>
              <a:ext uri="{FF2B5EF4-FFF2-40B4-BE49-F238E27FC236}">
                <a16:creationId xmlns:a16="http://schemas.microsoft.com/office/drawing/2014/main" id="{4A754052-E217-464F-AE17-13CEC2A58E3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4A8807D-581F-463E-A3DC-6B68561940B8}"/>
              </a:ext>
            </a:extLst>
          </p:cNvPr>
          <p:cNvSpPr>
            <a:spLocks noGrp="1"/>
          </p:cNvSpPr>
          <p:nvPr>
            <p:ph type="sldNum" sz="quarter" idx="12"/>
          </p:nvPr>
        </p:nvSpPr>
        <p:spPr/>
        <p:txBody>
          <a:body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93067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CD1F2CF-D6A8-44A7-846C-388EDD5F6007}"/>
              </a:ext>
            </a:extLst>
          </p:cNvPr>
          <p:cNvSpPr>
            <a:spLocks noGrp="1"/>
          </p:cNvSpPr>
          <p:nvPr>
            <p:ph type="title"/>
          </p:nvPr>
        </p:nvSpPr>
        <p:spPr>
          <a:xfrm>
            <a:off x="838200" y="365126"/>
            <a:ext cx="10515600" cy="977292"/>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FA3E28E0-A497-450F-B507-95F43D98527E}"/>
              </a:ext>
            </a:extLst>
          </p:cNvPr>
          <p:cNvSpPr>
            <a:spLocks noGrp="1"/>
          </p:cNvSpPr>
          <p:nvPr>
            <p:ph type="body" idx="1"/>
          </p:nvPr>
        </p:nvSpPr>
        <p:spPr>
          <a:xfrm>
            <a:off x="838200" y="1556426"/>
            <a:ext cx="10515600" cy="462053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3F7D36-69C8-480B-B6F9-900F49817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85D04-C327-41B5-A2FB-0E9B680A414A}" type="datetime1">
              <a:rPr lang="zh-TW" altLang="en-US" smtClean="0"/>
              <a:t>2023/6/7</a:t>
            </a:fld>
            <a:endParaRPr lang="zh-TW" altLang="en-US"/>
          </a:p>
        </p:txBody>
      </p:sp>
      <p:sp>
        <p:nvSpPr>
          <p:cNvPr id="5" name="頁尾版面配置區 4">
            <a:extLst>
              <a:ext uri="{FF2B5EF4-FFF2-40B4-BE49-F238E27FC236}">
                <a16:creationId xmlns:a16="http://schemas.microsoft.com/office/drawing/2014/main" id="{CA6CF826-0862-41D6-B3EC-76FE6B206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A37FCAE-D6C8-450C-9AA3-C60AB9CE82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4AE96-B1B9-4ED2-B3ED-30B2680CEC7B}" type="slidenum">
              <a:rPr lang="zh-TW" altLang="en-US" smtClean="0"/>
              <a:t>‹#›</a:t>
            </a:fld>
            <a:endParaRPr lang="zh-TW" altLang="en-US"/>
          </a:p>
        </p:txBody>
      </p:sp>
    </p:spTree>
    <p:extLst>
      <p:ext uri="{BB962C8B-B14F-4D97-AF65-F5344CB8AC3E}">
        <p14:creationId xmlns:p14="http://schemas.microsoft.com/office/powerpoint/2010/main" val="31358768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help.blockstream.com/hc/en-us/articles/900001543146"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hyperlink" Target="https://raretoshi.com/"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blockstream.info/liquid/asset/7c533c09a3cdb20521cc1772ae77d388c5e0cc3e487401b2573b49105a11a26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log.liquid.net/six-differences-between-liquid-and-lightni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ndax.io/blog/article/part-2-if-bitcoin-is-the-internet-of-money-these-protocols-will-connect-it-to-the-world-taro-rootstock-stacks-liquid" TargetMode="External"/><Relationship Id="rId1" Type="http://schemas.openxmlformats.org/officeDocument/2006/relationships/slideLayout" Target="../slideLayouts/slideLayout2.xml"/><Relationship Id="rId4" Type="http://schemas.openxmlformats.org/officeDocument/2006/relationships/hyperlink" Target="https://trustmachines.co/learn/what-is-stack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tacking.club/"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twitter.com/i/status/1623784604309278720"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hyperlink" Target="https://www.coindesk.com/learn/an-introduction-to-sidechain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bitmex.com/dapps-or-only-bitcoin-transactions-the-2014-debat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bitcoin.stackexchange.com/questions/117594/what-are-bitcoins-transaction-and-script-limi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unterparty.io/" TargetMode="External"/><Relationship Id="rId2" Type="http://schemas.openxmlformats.org/officeDocument/2006/relationships/hyperlink" Target="https://coinmarketcap.com/currencies/counterparty/"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hyperlink" Target="https://docs.ordinals.com/overview.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ordinals.com/faq.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ichanank.com/blog/2018/8/26/sidechains-scalability-a-closer-look-at-rootstock-rsk"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ordinals.com/inscription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oinmarketcap.com/alexandria/article/what-are-bitcoin-ordinals-the-ultimate-guide-to-bitcoin-nft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blog.coinshares.com/ordinals-and-inscriptions-primer-849deb3a63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itcoin.stackexchange.com/questions/117092/do-know-which-utxo-fees-are-chosen-from-need-help-on-an-inscription-in-a-native"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coinmarketcap.com/alexandria/article/what-are-brc20-token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intelegraph.com/learn/what-is-a-brc-20-token-standard-an-overview"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tara-annison.medium.com/a-comprehensive-explanation-of-ordinals-nfts-on-bitcoin-67b11868e74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tara-annison.medium.com/a-comprehensive-explanation-of-ordinals-nfts-on-bitcoin-67b11868e74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ckcast.it/2023/05/02/will-ethereum-outperform-bitcoin-in-the-coming-cycle/"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edium.com/blockchain/the-lightning-network-explained-f3982356f87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horizen.io/academy/payment-channel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zipmex.com/learn/what-is-lightning-network/"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rustmachines.co/learn/what-is-liquid-network/"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AF940E-1AAC-45A4-BF91-E574695CF1EF}"/>
              </a:ext>
            </a:extLst>
          </p:cNvPr>
          <p:cNvSpPr>
            <a:spLocks noGrp="1"/>
          </p:cNvSpPr>
          <p:nvPr>
            <p:ph type="ctrTitle"/>
          </p:nvPr>
        </p:nvSpPr>
        <p:spPr>
          <a:xfrm>
            <a:off x="1296202" y="1697216"/>
            <a:ext cx="9599596" cy="1138017"/>
          </a:xfrm>
        </p:spPr>
        <p:txBody>
          <a:bodyPr>
            <a:normAutofit/>
          </a:bodyPr>
          <a:lstStyle/>
          <a:p>
            <a:r>
              <a:rPr lang="en-US" altLang="zh-TW" dirty="0"/>
              <a:t>14. Bitcoin Sidechains &amp; NFTs</a:t>
            </a:r>
            <a:endParaRPr lang="zh-TW" altLang="en-US" dirty="0"/>
          </a:p>
        </p:txBody>
      </p:sp>
      <p:grpSp>
        <p:nvGrpSpPr>
          <p:cNvPr id="11" name="群組 10">
            <a:extLst>
              <a:ext uri="{FF2B5EF4-FFF2-40B4-BE49-F238E27FC236}">
                <a16:creationId xmlns:a16="http://schemas.microsoft.com/office/drawing/2014/main" id="{D198093B-90B4-4BCC-B6A9-7EEE43B89713}"/>
              </a:ext>
            </a:extLst>
          </p:cNvPr>
          <p:cNvGrpSpPr/>
          <p:nvPr/>
        </p:nvGrpSpPr>
        <p:grpSpPr>
          <a:xfrm>
            <a:off x="1211094" y="3347694"/>
            <a:ext cx="9962316" cy="2267130"/>
            <a:chOff x="1315453" y="3347694"/>
            <a:chExt cx="9962316" cy="2267130"/>
          </a:xfrm>
        </p:grpSpPr>
        <p:grpSp>
          <p:nvGrpSpPr>
            <p:cNvPr id="10" name="群組 9">
              <a:extLst>
                <a:ext uri="{FF2B5EF4-FFF2-40B4-BE49-F238E27FC236}">
                  <a16:creationId xmlns:a16="http://schemas.microsoft.com/office/drawing/2014/main" id="{9EEBAF18-614C-4906-8040-E40D2ECD61E1}"/>
                </a:ext>
              </a:extLst>
            </p:cNvPr>
            <p:cNvGrpSpPr/>
            <p:nvPr/>
          </p:nvGrpSpPr>
          <p:grpSpPr>
            <a:xfrm>
              <a:off x="1315453" y="3347694"/>
              <a:ext cx="8121716" cy="2267130"/>
              <a:chOff x="1619050" y="3159492"/>
              <a:chExt cx="8970892" cy="2504173"/>
            </a:xfrm>
          </p:grpSpPr>
          <p:pic>
            <p:nvPicPr>
              <p:cNvPr id="3" name="圖片 2">
                <a:extLst>
                  <a:ext uri="{FF2B5EF4-FFF2-40B4-BE49-F238E27FC236}">
                    <a16:creationId xmlns:a16="http://schemas.microsoft.com/office/drawing/2014/main" id="{4AF61710-4CB2-4C63-B4F2-648A514AC842}"/>
                  </a:ext>
                </a:extLst>
              </p:cNvPr>
              <p:cNvPicPr>
                <a:picLocks noChangeAspect="1"/>
              </p:cNvPicPr>
              <p:nvPr/>
            </p:nvPicPr>
            <p:blipFill>
              <a:blip r:embed="rId2"/>
              <a:stretch>
                <a:fillRect/>
              </a:stretch>
            </p:blipFill>
            <p:spPr>
              <a:xfrm>
                <a:off x="6973401" y="3266121"/>
                <a:ext cx="3616541" cy="2397543"/>
              </a:xfrm>
              <a:prstGeom prst="rect">
                <a:avLst/>
              </a:prstGeom>
            </p:spPr>
          </p:pic>
          <p:pic>
            <p:nvPicPr>
              <p:cNvPr id="6" name="圖片 5">
                <a:extLst>
                  <a:ext uri="{FF2B5EF4-FFF2-40B4-BE49-F238E27FC236}">
                    <a16:creationId xmlns:a16="http://schemas.microsoft.com/office/drawing/2014/main" id="{D39FFE0D-ECE4-49A1-9378-AFA0E9069350}"/>
                  </a:ext>
                </a:extLst>
              </p:cNvPr>
              <p:cNvPicPr>
                <a:picLocks noChangeAspect="1"/>
              </p:cNvPicPr>
              <p:nvPr/>
            </p:nvPicPr>
            <p:blipFill>
              <a:blip r:embed="rId3"/>
              <a:stretch>
                <a:fillRect/>
              </a:stretch>
            </p:blipFill>
            <p:spPr>
              <a:xfrm>
                <a:off x="4862965" y="4529701"/>
                <a:ext cx="1738362" cy="1133964"/>
              </a:xfrm>
              <a:prstGeom prst="rect">
                <a:avLst/>
              </a:prstGeom>
            </p:spPr>
          </p:pic>
          <p:pic>
            <p:nvPicPr>
              <p:cNvPr id="7" name="圖片 6">
                <a:extLst>
                  <a:ext uri="{FF2B5EF4-FFF2-40B4-BE49-F238E27FC236}">
                    <a16:creationId xmlns:a16="http://schemas.microsoft.com/office/drawing/2014/main" id="{1D9D7A0A-BFB9-4F71-9860-7E7F5F6A9801}"/>
                  </a:ext>
                </a:extLst>
              </p:cNvPr>
              <p:cNvPicPr>
                <a:picLocks noChangeAspect="1"/>
              </p:cNvPicPr>
              <p:nvPr/>
            </p:nvPicPr>
            <p:blipFill>
              <a:blip r:embed="rId4"/>
              <a:stretch>
                <a:fillRect/>
              </a:stretch>
            </p:blipFill>
            <p:spPr>
              <a:xfrm>
                <a:off x="1619050" y="4758936"/>
                <a:ext cx="2549692" cy="904729"/>
              </a:xfrm>
              <a:prstGeom prst="rect">
                <a:avLst/>
              </a:prstGeom>
            </p:spPr>
          </p:pic>
          <p:pic>
            <p:nvPicPr>
              <p:cNvPr id="4" name="圖片 3">
                <a:extLst>
                  <a:ext uri="{FF2B5EF4-FFF2-40B4-BE49-F238E27FC236}">
                    <a16:creationId xmlns:a16="http://schemas.microsoft.com/office/drawing/2014/main" id="{CA1CC72E-1501-439D-8026-BDBAD3EA8E3C}"/>
                  </a:ext>
                </a:extLst>
              </p:cNvPr>
              <p:cNvPicPr>
                <a:picLocks noChangeAspect="1"/>
              </p:cNvPicPr>
              <p:nvPr/>
            </p:nvPicPr>
            <p:blipFill>
              <a:blip r:embed="rId5"/>
              <a:stretch>
                <a:fillRect/>
              </a:stretch>
            </p:blipFill>
            <p:spPr>
              <a:xfrm>
                <a:off x="4168742" y="3266122"/>
                <a:ext cx="2432585" cy="1138017"/>
              </a:xfrm>
              <a:prstGeom prst="rect">
                <a:avLst/>
              </a:prstGeom>
            </p:spPr>
          </p:pic>
          <p:pic>
            <p:nvPicPr>
              <p:cNvPr id="8" name="圖片 7">
                <a:extLst>
                  <a:ext uri="{FF2B5EF4-FFF2-40B4-BE49-F238E27FC236}">
                    <a16:creationId xmlns:a16="http://schemas.microsoft.com/office/drawing/2014/main" id="{A1221761-907D-40B9-B115-819866AB9AC1}"/>
                  </a:ext>
                </a:extLst>
              </p:cNvPr>
              <p:cNvPicPr>
                <a:picLocks noChangeAspect="1"/>
              </p:cNvPicPr>
              <p:nvPr/>
            </p:nvPicPr>
            <p:blipFill rotWithShape="1">
              <a:blip r:embed="rId6"/>
              <a:srcRect l="6750" r="5292"/>
              <a:stretch/>
            </p:blipFill>
            <p:spPr>
              <a:xfrm>
                <a:off x="1619050" y="3159492"/>
                <a:ext cx="2242686" cy="1370209"/>
              </a:xfrm>
              <a:prstGeom prst="rect">
                <a:avLst/>
              </a:prstGeom>
            </p:spPr>
          </p:pic>
        </p:grpSp>
        <p:sp>
          <p:nvSpPr>
            <p:cNvPr id="5" name="文字方塊 4">
              <a:extLst>
                <a:ext uri="{FF2B5EF4-FFF2-40B4-BE49-F238E27FC236}">
                  <a16:creationId xmlns:a16="http://schemas.microsoft.com/office/drawing/2014/main" id="{7DAB93F1-505A-4CE7-BEC5-830B28AD7AF9}"/>
                </a:ext>
              </a:extLst>
            </p:cNvPr>
            <p:cNvSpPr txBox="1"/>
            <p:nvPr/>
          </p:nvSpPr>
          <p:spPr>
            <a:xfrm>
              <a:off x="9802951" y="3525503"/>
              <a:ext cx="1388137" cy="584775"/>
            </a:xfrm>
            <a:prstGeom prst="rect">
              <a:avLst/>
            </a:prstGeom>
            <a:noFill/>
          </p:spPr>
          <p:txBody>
            <a:bodyPr wrap="none" rtlCol="0">
              <a:spAutoFit/>
            </a:bodyPr>
            <a:lstStyle/>
            <a:p>
              <a:r>
                <a:rPr lang="en-US" altLang="zh-TW" sz="3200" dirty="0"/>
                <a:t>BRC-20</a:t>
              </a:r>
              <a:endParaRPr lang="zh-TW" altLang="en-US" sz="3200" dirty="0"/>
            </a:p>
          </p:txBody>
        </p:sp>
        <p:pic>
          <p:nvPicPr>
            <p:cNvPr id="9" name="圖片 8">
              <a:extLst>
                <a:ext uri="{FF2B5EF4-FFF2-40B4-BE49-F238E27FC236}">
                  <a16:creationId xmlns:a16="http://schemas.microsoft.com/office/drawing/2014/main" id="{11BAEACB-90CD-4082-9553-9E6AB6C67171}"/>
                </a:ext>
              </a:extLst>
            </p:cNvPr>
            <p:cNvPicPr>
              <a:picLocks noChangeAspect="1"/>
            </p:cNvPicPr>
            <p:nvPr/>
          </p:nvPicPr>
          <p:blipFill>
            <a:blip r:embed="rId7"/>
            <a:stretch>
              <a:fillRect/>
            </a:stretch>
          </p:blipFill>
          <p:spPr>
            <a:xfrm>
              <a:off x="9716271" y="4098548"/>
              <a:ext cx="1561498" cy="1516276"/>
            </a:xfrm>
            <a:prstGeom prst="rect">
              <a:avLst/>
            </a:prstGeom>
          </p:spPr>
        </p:pic>
      </p:grpSp>
    </p:spTree>
    <p:extLst>
      <p:ext uri="{BB962C8B-B14F-4D97-AF65-F5344CB8AC3E}">
        <p14:creationId xmlns:p14="http://schemas.microsoft.com/office/powerpoint/2010/main" val="167712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A30DF-9040-4797-90E3-8258DC44C3B2}"/>
              </a:ext>
            </a:extLst>
          </p:cNvPr>
          <p:cNvSpPr>
            <a:spLocks noGrp="1"/>
          </p:cNvSpPr>
          <p:nvPr>
            <p:ph type="title"/>
          </p:nvPr>
        </p:nvSpPr>
        <p:spPr/>
        <p:txBody>
          <a:bodyPr/>
          <a:lstStyle/>
          <a:p>
            <a:r>
              <a:rPr lang="en-US" altLang="zh-TW" dirty="0"/>
              <a:t>Issued Assets on Liquid (1/2)</a:t>
            </a:r>
            <a:endParaRPr lang="zh-TW" altLang="en-US" dirty="0"/>
          </a:p>
        </p:txBody>
      </p:sp>
      <p:sp>
        <p:nvSpPr>
          <p:cNvPr id="3" name="內容版面配置區 2">
            <a:extLst>
              <a:ext uri="{FF2B5EF4-FFF2-40B4-BE49-F238E27FC236}">
                <a16:creationId xmlns:a16="http://schemas.microsoft.com/office/drawing/2014/main" id="{FD75C575-2C70-452F-96B1-9AA606CB7979}"/>
              </a:ext>
            </a:extLst>
          </p:cNvPr>
          <p:cNvSpPr>
            <a:spLocks noGrp="1"/>
          </p:cNvSpPr>
          <p:nvPr>
            <p:ph idx="1"/>
          </p:nvPr>
        </p:nvSpPr>
        <p:spPr/>
        <p:txBody>
          <a:bodyPr/>
          <a:lstStyle/>
          <a:p>
            <a:pPr algn="just"/>
            <a:r>
              <a:rPr lang="en-US" altLang="zh-TW" dirty="0">
                <a:solidFill>
                  <a:srgbClr val="0000FF"/>
                </a:solidFill>
              </a:rPr>
              <a:t>Anyone can issue their own tokens on Liquid</a:t>
            </a:r>
            <a:r>
              <a:rPr lang="en-US" altLang="zh-TW" dirty="0"/>
              <a:t>. These tokens are known as Issued Assets. Issued Assets can be used for various applications, including stablecoins, security tokens, digital collectibles, reward points, and vouchers.</a:t>
            </a:r>
          </a:p>
          <a:p>
            <a:pPr algn="just"/>
            <a:r>
              <a:rPr lang="en-US" altLang="zh-TW" dirty="0"/>
              <a:t>Unlike L-BTC, any obligations with regards to Issued Assets (e.g. redeemability) are the responsibility of the issuer. Although Liquid verifies and enforces the total number of units issued of each asset, users cannot verify the existence or maintenance of any underlying assets.</a:t>
            </a:r>
            <a:endParaRPr lang="zh-TW" altLang="en-US" dirty="0"/>
          </a:p>
        </p:txBody>
      </p:sp>
      <p:sp>
        <p:nvSpPr>
          <p:cNvPr id="4" name="投影片編號版面配置區 3">
            <a:extLst>
              <a:ext uri="{FF2B5EF4-FFF2-40B4-BE49-F238E27FC236}">
                <a16:creationId xmlns:a16="http://schemas.microsoft.com/office/drawing/2014/main" id="{7E6FCBBA-C05D-4F7F-BFE4-834B14F9D77A}"/>
              </a:ext>
            </a:extLst>
          </p:cNvPr>
          <p:cNvSpPr>
            <a:spLocks noGrp="1"/>
          </p:cNvSpPr>
          <p:nvPr>
            <p:ph type="sldNum" sz="quarter" idx="12"/>
          </p:nvPr>
        </p:nvSpPr>
        <p:spPr/>
        <p:txBody>
          <a:bodyPr/>
          <a:lstStyle/>
          <a:p>
            <a:fld id="{8C04AE96-B1B9-4ED2-B3ED-30B2680CEC7B}" type="slidenum">
              <a:rPr lang="zh-TW" altLang="en-US" smtClean="0"/>
              <a:pPr/>
              <a:t>10</a:t>
            </a:fld>
            <a:endParaRPr lang="zh-TW" altLang="en-US"/>
          </a:p>
        </p:txBody>
      </p:sp>
      <p:pic>
        <p:nvPicPr>
          <p:cNvPr id="1026" name="Picture 2" descr="Use Smart Contracts on Liquid to Deploy Financial Products">
            <a:extLst>
              <a:ext uri="{FF2B5EF4-FFF2-40B4-BE49-F238E27FC236}">
                <a16:creationId xmlns:a16="http://schemas.microsoft.com/office/drawing/2014/main" id="{2142D8E6-F9D5-4D7D-A91B-9EF0E23974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81" r="22264" b="50583"/>
          <a:stretch/>
        </p:blipFill>
        <p:spPr bwMode="auto">
          <a:xfrm>
            <a:off x="7277052" y="4977880"/>
            <a:ext cx="4013302" cy="117428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883F882-86AF-4871-B70E-51F7E4C19A4A}"/>
              </a:ext>
            </a:extLst>
          </p:cNvPr>
          <p:cNvSpPr/>
          <p:nvPr/>
        </p:nvSpPr>
        <p:spPr>
          <a:xfrm>
            <a:off x="7946456" y="530810"/>
            <a:ext cx="3410552" cy="646331"/>
          </a:xfrm>
          <a:prstGeom prst="rect">
            <a:avLst/>
          </a:prstGeom>
        </p:spPr>
        <p:txBody>
          <a:bodyPr wrap="square">
            <a:spAutoFit/>
          </a:bodyPr>
          <a:lstStyle/>
          <a:p>
            <a:r>
              <a:rPr lang="zh-TW" altLang="en-US" dirty="0">
                <a:hlinkClick r:id="rId3"/>
              </a:rPr>
              <a:t>https://help.blockstream.com/hc/en-us/articles/900001543146</a:t>
            </a:r>
            <a:endParaRPr lang="zh-TW" altLang="en-US" dirty="0"/>
          </a:p>
        </p:txBody>
      </p:sp>
    </p:spTree>
    <p:extLst>
      <p:ext uri="{BB962C8B-B14F-4D97-AF65-F5344CB8AC3E}">
        <p14:creationId xmlns:p14="http://schemas.microsoft.com/office/powerpoint/2010/main" val="2012887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0B95B-E8DC-47DB-A52C-4BA066263456}"/>
              </a:ext>
            </a:extLst>
          </p:cNvPr>
          <p:cNvSpPr>
            <a:spLocks noGrp="1"/>
          </p:cNvSpPr>
          <p:nvPr>
            <p:ph type="title"/>
          </p:nvPr>
        </p:nvSpPr>
        <p:spPr/>
        <p:txBody>
          <a:bodyPr/>
          <a:lstStyle/>
          <a:p>
            <a:r>
              <a:rPr lang="en-US" altLang="zh-TW" dirty="0"/>
              <a:t>Issued Assets on Liquid (2/2)</a:t>
            </a:r>
            <a:endParaRPr lang="zh-TW" altLang="en-US" dirty="0"/>
          </a:p>
        </p:txBody>
      </p:sp>
      <p:sp>
        <p:nvSpPr>
          <p:cNvPr id="4" name="投影片編號版面配置區 3">
            <a:extLst>
              <a:ext uri="{FF2B5EF4-FFF2-40B4-BE49-F238E27FC236}">
                <a16:creationId xmlns:a16="http://schemas.microsoft.com/office/drawing/2014/main" id="{27AD52E5-4E00-48B0-8B2C-A6A5A5E65151}"/>
              </a:ext>
            </a:extLst>
          </p:cNvPr>
          <p:cNvSpPr>
            <a:spLocks noGrp="1"/>
          </p:cNvSpPr>
          <p:nvPr>
            <p:ph type="sldNum" sz="quarter" idx="12"/>
          </p:nvPr>
        </p:nvSpPr>
        <p:spPr/>
        <p:txBody>
          <a:bodyPr/>
          <a:lstStyle/>
          <a:p>
            <a:fld id="{8C04AE96-B1B9-4ED2-B3ED-30B2680CEC7B}" type="slidenum">
              <a:rPr lang="zh-TW" altLang="en-US" smtClean="0"/>
              <a:pPr/>
              <a:t>11</a:t>
            </a:fld>
            <a:endParaRPr lang="zh-TW" altLang="en-US"/>
          </a:p>
        </p:txBody>
      </p:sp>
      <p:grpSp>
        <p:nvGrpSpPr>
          <p:cNvPr id="26" name="群組 25">
            <a:extLst>
              <a:ext uri="{FF2B5EF4-FFF2-40B4-BE49-F238E27FC236}">
                <a16:creationId xmlns:a16="http://schemas.microsoft.com/office/drawing/2014/main" id="{B5BBC10A-63BD-4F76-B4AE-B6293C0B638E}"/>
              </a:ext>
            </a:extLst>
          </p:cNvPr>
          <p:cNvGrpSpPr/>
          <p:nvPr/>
        </p:nvGrpSpPr>
        <p:grpSpPr>
          <a:xfrm>
            <a:off x="946989" y="3031886"/>
            <a:ext cx="3945380" cy="3216514"/>
            <a:chOff x="946989" y="3031886"/>
            <a:chExt cx="3945380" cy="3216514"/>
          </a:xfrm>
        </p:grpSpPr>
        <p:pic>
          <p:nvPicPr>
            <p:cNvPr id="6" name="圖片 5">
              <a:extLst>
                <a:ext uri="{FF2B5EF4-FFF2-40B4-BE49-F238E27FC236}">
                  <a16:creationId xmlns:a16="http://schemas.microsoft.com/office/drawing/2014/main" id="{6B038E76-1DB9-4AB3-AD8C-B3FD0F02F1FC}"/>
                </a:ext>
              </a:extLst>
            </p:cNvPr>
            <p:cNvPicPr>
              <a:picLocks noChangeAspect="1"/>
            </p:cNvPicPr>
            <p:nvPr/>
          </p:nvPicPr>
          <p:blipFill>
            <a:blip r:embed="rId2"/>
            <a:stretch>
              <a:fillRect/>
            </a:stretch>
          </p:blipFill>
          <p:spPr>
            <a:xfrm>
              <a:off x="946989" y="3031886"/>
              <a:ext cx="3945380" cy="3216514"/>
            </a:xfrm>
            <a:prstGeom prst="rect">
              <a:avLst/>
            </a:prstGeom>
          </p:spPr>
        </p:pic>
        <p:pic>
          <p:nvPicPr>
            <p:cNvPr id="7" name="圖片 6">
              <a:extLst>
                <a:ext uri="{FF2B5EF4-FFF2-40B4-BE49-F238E27FC236}">
                  <a16:creationId xmlns:a16="http://schemas.microsoft.com/office/drawing/2014/main" id="{E220B3AE-ABC8-4D5B-8781-D32F63D5AE98}"/>
                </a:ext>
              </a:extLst>
            </p:cNvPr>
            <p:cNvPicPr>
              <a:picLocks noChangeAspect="1"/>
            </p:cNvPicPr>
            <p:nvPr/>
          </p:nvPicPr>
          <p:blipFill>
            <a:blip r:embed="rId3"/>
            <a:stretch>
              <a:fillRect/>
            </a:stretch>
          </p:blipFill>
          <p:spPr>
            <a:xfrm>
              <a:off x="2663354" y="3572694"/>
              <a:ext cx="1776565" cy="2635818"/>
            </a:xfrm>
            <a:prstGeom prst="rect">
              <a:avLst/>
            </a:prstGeom>
          </p:spPr>
        </p:pic>
      </p:grpSp>
      <p:pic>
        <p:nvPicPr>
          <p:cNvPr id="19" name="圖片 18">
            <a:extLst>
              <a:ext uri="{FF2B5EF4-FFF2-40B4-BE49-F238E27FC236}">
                <a16:creationId xmlns:a16="http://schemas.microsoft.com/office/drawing/2014/main" id="{2F497F74-8FF5-4018-8735-7A5CABDC8826}"/>
              </a:ext>
            </a:extLst>
          </p:cNvPr>
          <p:cNvPicPr>
            <a:picLocks noChangeAspect="1"/>
          </p:cNvPicPr>
          <p:nvPr/>
        </p:nvPicPr>
        <p:blipFill>
          <a:blip r:embed="rId4"/>
          <a:stretch>
            <a:fillRect/>
          </a:stretch>
        </p:blipFill>
        <p:spPr>
          <a:xfrm>
            <a:off x="4460242" y="4183829"/>
            <a:ext cx="4374044" cy="2161884"/>
          </a:xfrm>
          <a:prstGeom prst="rect">
            <a:avLst/>
          </a:prstGeom>
        </p:spPr>
      </p:pic>
      <p:grpSp>
        <p:nvGrpSpPr>
          <p:cNvPr id="25" name="群組 24">
            <a:extLst>
              <a:ext uri="{FF2B5EF4-FFF2-40B4-BE49-F238E27FC236}">
                <a16:creationId xmlns:a16="http://schemas.microsoft.com/office/drawing/2014/main" id="{76178606-4273-4EFB-BA44-F66D0C911D62}"/>
              </a:ext>
            </a:extLst>
          </p:cNvPr>
          <p:cNvGrpSpPr/>
          <p:nvPr/>
        </p:nvGrpSpPr>
        <p:grpSpPr>
          <a:xfrm>
            <a:off x="905159" y="1381328"/>
            <a:ext cx="4686315" cy="1392399"/>
            <a:chOff x="1017413" y="1484745"/>
            <a:chExt cx="4686315" cy="1392399"/>
          </a:xfrm>
        </p:grpSpPr>
        <p:grpSp>
          <p:nvGrpSpPr>
            <p:cNvPr id="20" name="群組 19">
              <a:extLst>
                <a:ext uri="{FF2B5EF4-FFF2-40B4-BE49-F238E27FC236}">
                  <a16:creationId xmlns:a16="http://schemas.microsoft.com/office/drawing/2014/main" id="{F71C14DA-BF69-44EB-8070-9E6CCA58A57D}"/>
                </a:ext>
              </a:extLst>
            </p:cNvPr>
            <p:cNvGrpSpPr/>
            <p:nvPr/>
          </p:nvGrpSpPr>
          <p:grpSpPr>
            <a:xfrm>
              <a:off x="1017413" y="1484745"/>
              <a:ext cx="4686315" cy="1392399"/>
              <a:chOff x="7042954" y="4977880"/>
              <a:chExt cx="4310847" cy="1280840"/>
            </a:xfrm>
          </p:grpSpPr>
          <p:pic>
            <p:nvPicPr>
              <p:cNvPr id="21" name="圖片 20">
                <a:extLst>
                  <a:ext uri="{FF2B5EF4-FFF2-40B4-BE49-F238E27FC236}">
                    <a16:creationId xmlns:a16="http://schemas.microsoft.com/office/drawing/2014/main" id="{D0BEF49E-B497-4A4A-B6B5-2A76D4D7D2A8}"/>
                  </a:ext>
                </a:extLst>
              </p:cNvPr>
              <p:cNvPicPr>
                <a:picLocks noChangeAspect="1"/>
              </p:cNvPicPr>
              <p:nvPr/>
            </p:nvPicPr>
            <p:blipFill>
              <a:blip r:embed="rId5"/>
              <a:stretch>
                <a:fillRect/>
              </a:stretch>
            </p:blipFill>
            <p:spPr>
              <a:xfrm>
                <a:off x="7042954" y="5612389"/>
                <a:ext cx="4310847" cy="646331"/>
              </a:xfrm>
              <a:prstGeom prst="rect">
                <a:avLst/>
              </a:prstGeom>
            </p:spPr>
          </p:pic>
          <p:pic>
            <p:nvPicPr>
              <p:cNvPr id="22" name="圖片 21">
                <a:extLst>
                  <a:ext uri="{FF2B5EF4-FFF2-40B4-BE49-F238E27FC236}">
                    <a16:creationId xmlns:a16="http://schemas.microsoft.com/office/drawing/2014/main" id="{F71EC3A9-2CC9-47E3-81AD-C6AD28C682E5}"/>
                  </a:ext>
                </a:extLst>
              </p:cNvPr>
              <p:cNvPicPr>
                <a:picLocks noChangeAspect="1"/>
              </p:cNvPicPr>
              <p:nvPr/>
            </p:nvPicPr>
            <p:blipFill>
              <a:blip r:embed="rId6"/>
              <a:stretch>
                <a:fillRect/>
              </a:stretch>
            </p:blipFill>
            <p:spPr>
              <a:xfrm>
                <a:off x="7081433" y="4977880"/>
                <a:ext cx="1345884" cy="583530"/>
              </a:xfrm>
              <a:prstGeom prst="rect">
                <a:avLst/>
              </a:prstGeom>
              <a:ln w="19050">
                <a:solidFill>
                  <a:srgbClr val="FF0000"/>
                </a:solidFill>
              </a:ln>
            </p:spPr>
          </p:pic>
        </p:grpSp>
        <p:sp>
          <p:nvSpPr>
            <p:cNvPr id="24" name="矩形 23">
              <a:extLst>
                <a:ext uri="{FF2B5EF4-FFF2-40B4-BE49-F238E27FC236}">
                  <a16:creationId xmlns:a16="http://schemas.microsoft.com/office/drawing/2014/main" id="{A93D850F-1E2E-4779-B7E2-C504C4E1DC45}"/>
                </a:ext>
              </a:extLst>
            </p:cNvPr>
            <p:cNvSpPr/>
            <p:nvPr/>
          </p:nvSpPr>
          <p:spPr>
            <a:xfrm>
              <a:off x="2641450" y="1540609"/>
              <a:ext cx="2992486" cy="461665"/>
            </a:xfrm>
            <a:prstGeom prst="rect">
              <a:avLst/>
            </a:prstGeom>
          </p:spPr>
          <p:txBody>
            <a:bodyPr wrap="none">
              <a:spAutoFit/>
            </a:bodyPr>
            <a:lstStyle/>
            <a:p>
              <a:r>
                <a:rPr lang="zh-TW" altLang="en-US" sz="2400" dirty="0">
                  <a:hlinkClick r:id="rId7"/>
                </a:rPr>
                <a:t>https://raretoshi.com/</a:t>
              </a:r>
              <a:endParaRPr lang="zh-TW" altLang="en-US" sz="2400" dirty="0"/>
            </a:p>
          </p:txBody>
        </p:sp>
      </p:grpSp>
      <p:pic>
        <p:nvPicPr>
          <p:cNvPr id="28" name="圖片 27">
            <a:extLst>
              <a:ext uri="{FF2B5EF4-FFF2-40B4-BE49-F238E27FC236}">
                <a16:creationId xmlns:a16="http://schemas.microsoft.com/office/drawing/2014/main" id="{A0AE7B6D-C759-4605-BB85-AA6B64D74773}"/>
              </a:ext>
            </a:extLst>
          </p:cNvPr>
          <p:cNvPicPr>
            <a:picLocks noChangeAspect="1"/>
          </p:cNvPicPr>
          <p:nvPr/>
        </p:nvPicPr>
        <p:blipFill>
          <a:blip r:embed="rId8"/>
          <a:stretch>
            <a:fillRect/>
          </a:stretch>
        </p:blipFill>
        <p:spPr>
          <a:xfrm>
            <a:off x="6302038" y="1437192"/>
            <a:ext cx="5105141" cy="3124648"/>
          </a:xfrm>
          <a:prstGeom prst="rect">
            <a:avLst/>
          </a:prstGeom>
        </p:spPr>
      </p:pic>
      <p:sp>
        <p:nvSpPr>
          <p:cNvPr id="29" name="矩形 28">
            <a:extLst>
              <a:ext uri="{FF2B5EF4-FFF2-40B4-BE49-F238E27FC236}">
                <a16:creationId xmlns:a16="http://schemas.microsoft.com/office/drawing/2014/main" id="{21533A85-FD88-4E3B-A459-2D26BA1EE395}"/>
              </a:ext>
            </a:extLst>
          </p:cNvPr>
          <p:cNvSpPr/>
          <p:nvPr/>
        </p:nvSpPr>
        <p:spPr>
          <a:xfrm>
            <a:off x="7958203" y="3232556"/>
            <a:ext cx="3286808" cy="738664"/>
          </a:xfrm>
          <a:prstGeom prst="rect">
            <a:avLst/>
          </a:prstGeom>
        </p:spPr>
        <p:txBody>
          <a:bodyPr wrap="square">
            <a:spAutoFit/>
          </a:bodyPr>
          <a:lstStyle/>
          <a:p>
            <a:r>
              <a:rPr lang="zh-TW" altLang="en-US" sz="1400" dirty="0">
                <a:solidFill>
                  <a:srgbClr val="FFFF00"/>
                </a:solidFill>
                <a:hlinkClick r:id="rId9">
                  <a:extLst>
                    <a:ext uri="{A12FA001-AC4F-418D-AE19-62706E023703}">
                      <ahyp:hlinkClr xmlns:ahyp="http://schemas.microsoft.com/office/drawing/2018/hyperlinkcolor" val="tx"/>
                    </a:ext>
                  </a:extLst>
                </a:hlinkClick>
              </a:rPr>
              <a:t>https://blockstream.info/liquid/asset/7c533c09a3cdb20521cc1772ae77d388c5e0cc3e487401b2573b49105a11a26b</a:t>
            </a:r>
            <a:endParaRPr lang="zh-TW" altLang="en-US" sz="1400" dirty="0">
              <a:solidFill>
                <a:srgbClr val="FFFF00"/>
              </a:solidFill>
            </a:endParaRPr>
          </a:p>
        </p:txBody>
      </p:sp>
      <p:sp>
        <p:nvSpPr>
          <p:cNvPr id="30" name="箭號: 向上 29">
            <a:extLst>
              <a:ext uri="{FF2B5EF4-FFF2-40B4-BE49-F238E27FC236}">
                <a16:creationId xmlns:a16="http://schemas.microsoft.com/office/drawing/2014/main" id="{2A87B2DC-87B3-405B-A426-275C09B9BC08}"/>
              </a:ext>
            </a:extLst>
          </p:cNvPr>
          <p:cNvSpPr/>
          <p:nvPr/>
        </p:nvSpPr>
        <p:spPr>
          <a:xfrm>
            <a:off x="6302038" y="4617704"/>
            <a:ext cx="261536" cy="272899"/>
          </a:xfrm>
          <a:prstGeom prs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1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C16C5C-2107-4155-8550-BA8D37843ED5}"/>
              </a:ext>
            </a:extLst>
          </p:cNvPr>
          <p:cNvSpPr>
            <a:spLocks noGrp="1"/>
          </p:cNvSpPr>
          <p:nvPr>
            <p:ph type="title"/>
          </p:nvPr>
        </p:nvSpPr>
        <p:spPr>
          <a:xfrm>
            <a:off x="838200" y="365125"/>
            <a:ext cx="10515600" cy="759917"/>
          </a:xfrm>
        </p:spPr>
        <p:txBody>
          <a:bodyPr/>
          <a:lstStyle/>
          <a:p>
            <a:r>
              <a:rPr lang="en-US" altLang="zh-TW" dirty="0"/>
              <a:t>Lightning Network vs. Liquid Network</a:t>
            </a:r>
            <a:endParaRPr lang="zh-TW" altLang="en-US" dirty="0"/>
          </a:p>
        </p:txBody>
      </p:sp>
      <p:pic>
        <p:nvPicPr>
          <p:cNvPr id="5" name="內容版面配置區 4">
            <a:extLst>
              <a:ext uri="{FF2B5EF4-FFF2-40B4-BE49-F238E27FC236}">
                <a16:creationId xmlns:a16="http://schemas.microsoft.com/office/drawing/2014/main" id="{39A63E1C-3E77-4A50-B1F3-3C351F9D060A}"/>
              </a:ext>
            </a:extLst>
          </p:cNvPr>
          <p:cNvPicPr>
            <a:picLocks noGrp="1" noChangeAspect="1"/>
          </p:cNvPicPr>
          <p:nvPr>
            <p:ph idx="1"/>
          </p:nvPr>
        </p:nvPicPr>
        <p:blipFill>
          <a:blip r:embed="rId2"/>
          <a:stretch>
            <a:fillRect/>
          </a:stretch>
        </p:blipFill>
        <p:spPr>
          <a:xfrm>
            <a:off x="2439572" y="1597794"/>
            <a:ext cx="7312855" cy="4941118"/>
          </a:xfrm>
          <a:prstGeom prst="rect">
            <a:avLst/>
          </a:prstGeom>
        </p:spPr>
      </p:pic>
      <p:sp>
        <p:nvSpPr>
          <p:cNvPr id="4" name="投影片編號版面配置區 3">
            <a:extLst>
              <a:ext uri="{FF2B5EF4-FFF2-40B4-BE49-F238E27FC236}">
                <a16:creationId xmlns:a16="http://schemas.microsoft.com/office/drawing/2014/main" id="{917DFDEE-BD14-42EB-B3FF-F252BAF5A4A6}"/>
              </a:ext>
            </a:extLst>
          </p:cNvPr>
          <p:cNvSpPr>
            <a:spLocks noGrp="1"/>
          </p:cNvSpPr>
          <p:nvPr>
            <p:ph type="sldNum" sz="quarter" idx="12"/>
          </p:nvPr>
        </p:nvSpPr>
        <p:spPr/>
        <p:txBody>
          <a:bodyPr/>
          <a:lstStyle/>
          <a:p>
            <a:fld id="{8C04AE96-B1B9-4ED2-B3ED-30B2680CEC7B}" type="slidenum">
              <a:rPr lang="zh-TW" altLang="en-US" smtClean="0"/>
              <a:pPr/>
              <a:t>12</a:t>
            </a:fld>
            <a:endParaRPr lang="zh-TW" altLang="en-US"/>
          </a:p>
        </p:txBody>
      </p:sp>
      <p:sp>
        <p:nvSpPr>
          <p:cNvPr id="6" name="矩形 5">
            <a:extLst>
              <a:ext uri="{FF2B5EF4-FFF2-40B4-BE49-F238E27FC236}">
                <a16:creationId xmlns:a16="http://schemas.microsoft.com/office/drawing/2014/main" id="{A355F3DB-DD82-4C83-9D28-4D92D5933368}"/>
              </a:ext>
            </a:extLst>
          </p:cNvPr>
          <p:cNvSpPr/>
          <p:nvPr/>
        </p:nvSpPr>
        <p:spPr>
          <a:xfrm>
            <a:off x="2244432" y="1125042"/>
            <a:ext cx="7703134" cy="400110"/>
          </a:xfrm>
          <a:prstGeom prst="rect">
            <a:avLst/>
          </a:prstGeom>
        </p:spPr>
        <p:txBody>
          <a:bodyPr wrap="square">
            <a:spAutoFit/>
          </a:bodyPr>
          <a:lstStyle/>
          <a:p>
            <a:pPr algn="ctr"/>
            <a:r>
              <a:rPr lang="zh-TW" altLang="en-US" sz="2000" dirty="0">
                <a:hlinkClick r:id="rId3"/>
              </a:rPr>
              <a:t>https://blog.liquid.net/six-differences-between-liquid-and-lightning/</a:t>
            </a:r>
            <a:endParaRPr lang="zh-TW" altLang="en-US" sz="2000" dirty="0"/>
          </a:p>
        </p:txBody>
      </p:sp>
    </p:spTree>
    <p:extLst>
      <p:ext uri="{BB962C8B-B14F-4D97-AF65-F5344CB8AC3E}">
        <p14:creationId xmlns:p14="http://schemas.microsoft.com/office/powerpoint/2010/main" val="14013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B54A-205A-422A-BC10-81AAC94F6928}"/>
              </a:ext>
            </a:extLst>
          </p:cNvPr>
          <p:cNvSpPr>
            <a:spLocks noGrp="1"/>
          </p:cNvSpPr>
          <p:nvPr>
            <p:ph type="title"/>
          </p:nvPr>
        </p:nvSpPr>
        <p:spPr/>
        <p:txBody>
          <a:bodyPr/>
          <a:lstStyle/>
          <a:p>
            <a:r>
              <a:rPr lang="en-US" altLang="zh-TW" dirty="0">
                <a:solidFill>
                  <a:srgbClr val="0070C0"/>
                </a:solidFill>
              </a:rPr>
              <a:t>STACKS Network</a:t>
            </a:r>
            <a:r>
              <a:rPr lang="zh-TW" altLang="en-US" dirty="0">
                <a:solidFill>
                  <a:srgbClr val="0070C0"/>
                </a:solidFill>
              </a:rPr>
              <a:t> </a:t>
            </a:r>
            <a:r>
              <a:rPr lang="en-US" altLang="zh-TW" dirty="0"/>
              <a:t>(1/3)</a:t>
            </a:r>
            <a:endParaRPr lang="zh-TW" altLang="en-US" dirty="0"/>
          </a:p>
        </p:txBody>
      </p:sp>
      <p:sp>
        <p:nvSpPr>
          <p:cNvPr id="3" name="內容版面配置區 2">
            <a:extLst>
              <a:ext uri="{FF2B5EF4-FFF2-40B4-BE49-F238E27FC236}">
                <a16:creationId xmlns:a16="http://schemas.microsoft.com/office/drawing/2014/main" id="{1FA787D0-1A71-41F1-AAC4-9ACA4E386A21}"/>
              </a:ext>
            </a:extLst>
          </p:cNvPr>
          <p:cNvSpPr>
            <a:spLocks noGrp="1"/>
          </p:cNvSpPr>
          <p:nvPr>
            <p:ph idx="1"/>
          </p:nvPr>
        </p:nvSpPr>
        <p:spPr/>
        <p:txBody>
          <a:bodyPr>
            <a:normAutofit/>
          </a:bodyPr>
          <a:lstStyle/>
          <a:p>
            <a:pPr algn="just">
              <a:lnSpc>
                <a:spcPct val="95000"/>
              </a:lnSpc>
              <a:spcBef>
                <a:spcPts val="600"/>
              </a:spcBef>
            </a:pPr>
            <a:r>
              <a:rPr lang="en-US" altLang="zh-TW" dirty="0"/>
              <a:t>Stacks is an open-source </a:t>
            </a:r>
            <a:r>
              <a:rPr lang="en-US" altLang="zh-TW" dirty="0">
                <a:solidFill>
                  <a:schemeClr val="bg1">
                    <a:lumMod val="65000"/>
                  </a:schemeClr>
                </a:solidFill>
              </a:rPr>
              <a:t>Layer 2</a:t>
            </a:r>
            <a:r>
              <a:rPr lang="en-US" altLang="zh-TW" dirty="0"/>
              <a:t> </a:t>
            </a:r>
            <a:r>
              <a:rPr lang="en-US" altLang="zh-TW" dirty="0">
                <a:solidFill>
                  <a:srgbClr val="FF0000"/>
                </a:solidFill>
              </a:rPr>
              <a:t>blockchain</a:t>
            </a:r>
            <a:r>
              <a:rPr lang="en-US" altLang="zh-TW" dirty="0"/>
              <a:t> that introduces </a:t>
            </a:r>
            <a:r>
              <a:rPr lang="en-US" altLang="zh-TW" dirty="0">
                <a:solidFill>
                  <a:srgbClr val="0000FF"/>
                </a:solidFill>
              </a:rPr>
              <a:t>smart contracts</a:t>
            </a:r>
            <a:r>
              <a:rPr lang="en-US" altLang="zh-TW" dirty="0"/>
              <a:t> and </a:t>
            </a:r>
            <a:r>
              <a:rPr lang="en-US" altLang="zh-TW" dirty="0">
                <a:solidFill>
                  <a:srgbClr val="0000FF"/>
                </a:solidFill>
              </a:rPr>
              <a:t>decentralized applications </a:t>
            </a:r>
            <a:r>
              <a:rPr lang="en-US" altLang="zh-TW" dirty="0">
                <a:solidFill>
                  <a:srgbClr val="0070C0"/>
                </a:solidFill>
              </a:rPr>
              <a:t>to Bitcoin</a:t>
            </a:r>
            <a:r>
              <a:rPr lang="en-US" altLang="zh-TW" dirty="0"/>
              <a:t>.</a:t>
            </a:r>
          </a:p>
          <a:p>
            <a:pPr lvl="1" algn="just">
              <a:lnSpc>
                <a:spcPct val="95000"/>
              </a:lnSpc>
              <a:spcBef>
                <a:spcPts val="600"/>
              </a:spcBef>
            </a:pPr>
            <a:r>
              <a:rPr lang="en-US" altLang="zh-TW" dirty="0"/>
              <a:t>Stacks’ groundwork began as early as 2013. The Stacks </a:t>
            </a:r>
            <a:r>
              <a:rPr lang="en-US" altLang="zh-TW" dirty="0" err="1"/>
              <a:t>testnet</a:t>
            </a:r>
            <a:r>
              <a:rPr lang="en-US" altLang="zh-TW" dirty="0"/>
              <a:t> was eventually launched in Q2 of 2018, with its </a:t>
            </a:r>
            <a:r>
              <a:rPr lang="en-US" altLang="zh-TW" dirty="0" err="1"/>
              <a:t>mainnet</a:t>
            </a:r>
            <a:r>
              <a:rPr lang="en-US" altLang="zh-TW" dirty="0"/>
              <a:t> released a few months later in October 2018.</a:t>
            </a:r>
          </a:p>
          <a:p>
            <a:pPr algn="just">
              <a:lnSpc>
                <a:spcPct val="95000"/>
              </a:lnSpc>
              <a:spcBef>
                <a:spcPts val="1200"/>
              </a:spcBef>
            </a:pPr>
            <a:r>
              <a:rPr lang="en-US" altLang="zh-TW" dirty="0"/>
              <a:t>Stacks network builds on the Bitcoin blockchain through its consensus mechanism</a:t>
            </a:r>
            <a:r>
              <a:rPr lang="en-US" altLang="zh-TW" dirty="0">
                <a:solidFill>
                  <a:srgbClr val="FF0000"/>
                </a:solidFill>
              </a:rPr>
              <a:t>, Proof-of-Transfer (PoX)</a:t>
            </a:r>
            <a:r>
              <a:rPr lang="en-US" altLang="zh-TW" dirty="0"/>
              <a:t>.</a:t>
            </a:r>
          </a:p>
          <a:p>
            <a:pPr lvl="1" algn="just">
              <a:lnSpc>
                <a:spcPct val="95000"/>
              </a:lnSpc>
              <a:spcBef>
                <a:spcPts val="600"/>
              </a:spcBef>
            </a:pPr>
            <a:r>
              <a:rPr lang="en-US" altLang="zh-TW" dirty="0"/>
              <a:t>Proof-of-Transfer is a variation of Proof-of-Burn (</a:t>
            </a:r>
            <a:r>
              <a:rPr lang="en-US" altLang="zh-TW" dirty="0" err="1"/>
              <a:t>PoB</a:t>
            </a:r>
            <a:r>
              <a:rPr lang="en-US" altLang="zh-TW" dirty="0"/>
              <a:t>), which grants Stacks miners the right to mine blocks by “burning” a portion of their tokens (either a native asset or another cryptocurrency). By burning, Stacks miners can mine more blocks, earning BTC rewards for helping secure the network.</a:t>
            </a:r>
          </a:p>
          <a:p>
            <a:endParaRPr lang="en-US" altLang="zh-TW" dirty="0">
              <a:hlinkClick r:id="rId2"/>
            </a:endParaRPr>
          </a:p>
        </p:txBody>
      </p:sp>
      <p:sp>
        <p:nvSpPr>
          <p:cNvPr id="4" name="投影片編號版面配置區 3">
            <a:extLst>
              <a:ext uri="{FF2B5EF4-FFF2-40B4-BE49-F238E27FC236}">
                <a16:creationId xmlns:a16="http://schemas.microsoft.com/office/drawing/2014/main" id="{68EC0011-3A34-4B3C-9A4B-8C5DA83D07FB}"/>
              </a:ext>
            </a:extLst>
          </p:cNvPr>
          <p:cNvSpPr>
            <a:spLocks noGrp="1"/>
          </p:cNvSpPr>
          <p:nvPr>
            <p:ph type="sldNum" sz="quarter" idx="12"/>
          </p:nvPr>
        </p:nvSpPr>
        <p:spPr/>
        <p:txBody>
          <a:bodyPr/>
          <a:lstStyle/>
          <a:p>
            <a:fld id="{8C04AE96-B1B9-4ED2-B3ED-30B2680CEC7B}" type="slidenum">
              <a:rPr lang="zh-TW" altLang="en-US" smtClean="0"/>
              <a:pPr/>
              <a:t>13</a:t>
            </a:fld>
            <a:endParaRPr lang="zh-TW" altLang="en-US"/>
          </a:p>
        </p:txBody>
      </p:sp>
      <p:pic>
        <p:nvPicPr>
          <p:cNvPr id="5" name="圖片 4">
            <a:extLst>
              <a:ext uri="{FF2B5EF4-FFF2-40B4-BE49-F238E27FC236}">
                <a16:creationId xmlns:a16="http://schemas.microsoft.com/office/drawing/2014/main" id="{7018D3AD-78B5-4914-BCCA-60A7AA1C1871}"/>
              </a:ext>
            </a:extLst>
          </p:cNvPr>
          <p:cNvPicPr>
            <a:picLocks noChangeAspect="1"/>
          </p:cNvPicPr>
          <p:nvPr/>
        </p:nvPicPr>
        <p:blipFill>
          <a:blip r:embed="rId3"/>
          <a:stretch>
            <a:fillRect/>
          </a:stretch>
        </p:blipFill>
        <p:spPr>
          <a:xfrm>
            <a:off x="6415935" y="580018"/>
            <a:ext cx="1630785" cy="362650"/>
          </a:xfrm>
          <a:prstGeom prst="rect">
            <a:avLst/>
          </a:prstGeom>
        </p:spPr>
      </p:pic>
      <p:sp>
        <p:nvSpPr>
          <p:cNvPr id="7" name="矩形 6">
            <a:extLst>
              <a:ext uri="{FF2B5EF4-FFF2-40B4-BE49-F238E27FC236}">
                <a16:creationId xmlns:a16="http://schemas.microsoft.com/office/drawing/2014/main" id="{D30747A4-AB20-4A74-A9EE-C278B9742C4F}"/>
              </a:ext>
            </a:extLst>
          </p:cNvPr>
          <p:cNvSpPr/>
          <p:nvPr/>
        </p:nvSpPr>
        <p:spPr>
          <a:xfrm>
            <a:off x="6262983" y="908835"/>
            <a:ext cx="5090817" cy="400110"/>
          </a:xfrm>
          <a:prstGeom prst="rect">
            <a:avLst/>
          </a:prstGeom>
        </p:spPr>
        <p:txBody>
          <a:bodyPr wrap="none">
            <a:spAutoFit/>
          </a:bodyPr>
          <a:lstStyle/>
          <a:p>
            <a:pPr algn="r"/>
            <a:r>
              <a:rPr lang="en-US" altLang="zh-TW" sz="2000" dirty="0">
                <a:hlinkClick r:id="rId4"/>
              </a:rPr>
              <a:t>https://trustmachines.co/learn/what-is-stacks/</a:t>
            </a:r>
            <a:endParaRPr lang="en-US" altLang="zh-TW" sz="2000" dirty="0"/>
          </a:p>
        </p:txBody>
      </p:sp>
    </p:spTree>
    <p:extLst>
      <p:ext uri="{BB962C8B-B14F-4D97-AF65-F5344CB8AC3E}">
        <p14:creationId xmlns:p14="http://schemas.microsoft.com/office/powerpoint/2010/main" val="194550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B54A-205A-422A-BC10-81AAC94F6928}"/>
              </a:ext>
            </a:extLst>
          </p:cNvPr>
          <p:cNvSpPr>
            <a:spLocks noGrp="1"/>
          </p:cNvSpPr>
          <p:nvPr>
            <p:ph type="title"/>
          </p:nvPr>
        </p:nvSpPr>
        <p:spPr/>
        <p:txBody>
          <a:bodyPr/>
          <a:lstStyle/>
          <a:p>
            <a:r>
              <a:rPr lang="en-US" altLang="zh-TW" dirty="0"/>
              <a:t>STACKS Network</a:t>
            </a:r>
            <a:r>
              <a:rPr lang="zh-TW" altLang="en-US" dirty="0"/>
              <a:t> </a:t>
            </a:r>
            <a:r>
              <a:rPr lang="en-US" altLang="zh-TW" dirty="0"/>
              <a:t>(2/3)</a:t>
            </a:r>
            <a:endParaRPr lang="zh-TW" altLang="en-US" dirty="0"/>
          </a:p>
        </p:txBody>
      </p:sp>
      <p:sp>
        <p:nvSpPr>
          <p:cNvPr id="3" name="內容版面配置區 2">
            <a:extLst>
              <a:ext uri="{FF2B5EF4-FFF2-40B4-BE49-F238E27FC236}">
                <a16:creationId xmlns:a16="http://schemas.microsoft.com/office/drawing/2014/main" id="{1FA787D0-1A71-41F1-AAC4-9ACA4E386A21}"/>
              </a:ext>
            </a:extLst>
          </p:cNvPr>
          <p:cNvSpPr>
            <a:spLocks noGrp="1"/>
          </p:cNvSpPr>
          <p:nvPr>
            <p:ph idx="1"/>
          </p:nvPr>
        </p:nvSpPr>
        <p:spPr/>
        <p:txBody>
          <a:bodyPr>
            <a:normAutofit/>
          </a:bodyPr>
          <a:lstStyle/>
          <a:p>
            <a:pPr lvl="1" algn="just">
              <a:lnSpc>
                <a:spcPct val="95000"/>
              </a:lnSpc>
              <a:spcBef>
                <a:spcPts val="1200"/>
              </a:spcBef>
            </a:pPr>
            <a:r>
              <a:rPr lang="en-US" altLang="zh-TW" dirty="0"/>
              <a:t>With Stacks, Proof-of-Transfer requires miners to send BTC (on the Bitcoin network) to other Stacks network participants, rather than a burn address. Since Stacks can read the Bitcoin network state, it can then verify the occurrence of these Bitcoin transactions.</a:t>
            </a:r>
          </a:p>
          <a:p>
            <a:pPr lvl="1" algn="just">
              <a:lnSpc>
                <a:spcPct val="95000"/>
              </a:lnSpc>
              <a:spcBef>
                <a:spcPts val="1200"/>
              </a:spcBef>
            </a:pPr>
            <a:r>
              <a:rPr lang="en-US" altLang="zh-TW" dirty="0">
                <a:solidFill>
                  <a:srgbClr val="0070C0"/>
                </a:solidFill>
              </a:rPr>
              <a:t>Active miners must commit an equal amount of bitcoin to two Stackers' addresses for every block</a:t>
            </a:r>
            <a:r>
              <a:rPr lang="en-US" altLang="zh-TW" dirty="0"/>
              <a:t>. </a:t>
            </a:r>
            <a:r>
              <a:rPr lang="en-US" altLang="zh-TW" dirty="0">
                <a:solidFill>
                  <a:srgbClr val="FF0000"/>
                </a:solidFill>
              </a:rPr>
              <a:t>These addresses are chosen randomly </a:t>
            </a:r>
            <a:r>
              <a:rPr lang="en-US" altLang="zh-TW" dirty="0"/>
              <a:t>using a verifiable random function (VRF). The miners' minimum recommended commitment is 11,000 satoshis (0.00011 BTC), or 5,500 satoshis per Stacker address.</a:t>
            </a:r>
          </a:p>
          <a:p>
            <a:pPr lvl="1" algn="just">
              <a:lnSpc>
                <a:spcPct val="95000"/>
              </a:lnSpc>
              <a:spcBef>
                <a:spcPts val="1200"/>
              </a:spcBef>
            </a:pPr>
            <a:r>
              <a:rPr lang="en-US" altLang="zh-TW" dirty="0"/>
              <a:t>The Stacks protocol then </a:t>
            </a:r>
            <a:r>
              <a:rPr lang="en-US" altLang="zh-TW" dirty="0">
                <a:solidFill>
                  <a:srgbClr val="0070C0"/>
                </a:solidFill>
              </a:rPr>
              <a:t>randomly selects a winning miner </a:t>
            </a:r>
            <a:r>
              <a:rPr lang="en-US" altLang="zh-TW" dirty="0"/>
              <a:t>for that block and </a:t>
            </a:r>
            <a:r>
              <a:rPr lang="en-US" altLang="zh-TW" dirty="0">
                <a:solidFill>
                  <a:srgbClr val="0070C0"/>
                </a:solidFill>
              </a:rPr>
              <a:t>rewards them with </a:t>
            </a:r>
            <a:r>
              <a:rPr lang="en-US" altLang="zh-TW" dirty="0">
                <a:solidFill>
                  <a:srgbClr val="0000FF"/>
                </a:solidFill>
              </a:rPr>
              <a:t>Stacks’ native token</a:t>
            </a:r>
            <a:r>
              <a:rPr lang="en-US" altLang="zh-TW" dirty="0"/>
              <a:t>, </a:t>
            </a:r>
            <a:r>
              <a:rPr lang="en-US" altLang="zh-TW" dirty="0">
                <a:solidFill>
                  <a:srgbClr val="0000FF"/>
                </a:solidFill>
              </a:rPr>
              <a:t>STX</a:t>
            </a:r>
            <a:r>
              <a:rPr lang="en-US" altLang="zh-TW" dirty="0"/>
              <a:t>.</a:t>
            </a:r>
          </a:p>
          <a:p>
            <a:pPr lvl="1" algn="just">
              <a:lnSpc>
                <a:spcPct val="95000"/>
              </a:lnSpc>
              <a:spcBef>
                <a:spcPts val="600"/>
              </a:spcBef>
            </a:pPr>
            <a:endParaRPr lang="en-US" altLang="zh-TW" dirty="0"/>
          </a:p>
        </p:txBody>
      </p:sp>
      <p:sp>
        <p:nvSpPr>
          <p:cNvPr id="4" name="投影片編號版面配置區 3">
            <a:extLst>
              <a:ext uri="{FF2B5EF4-FFF2-40B4-BE49-F238E27FC236}">
                <a16:creationId xmlns:a16="http://schemas.microsoft.com/office/drawing/2014/main" id="{68EC0011-3A34-4B3C-9A4B-8C5DA83D07FB}"/>
              </a:ext>
            </a:extLst>
          </p:cNvPr>
          <p:cNvSpPr>
            <a:spLocks noGrp="1"/>
          </p:cNvSpPr>
          <p:nvPr>
            <p:ph type="sldNum" sz="quarter" idx="12"/>
          </p:nvPr>
        </p:nvSpPr>
        <p:spPr/>
        <p:txBody>
          <a:bodyPr/>
          <a:lstStyle/>
          <a:p>
            <a:fld id="{8C04AE96-B1B9-4ED2-B3ED-30B2680CEC7B}" type="slidenum">
              <a:rPr lang="zh-TW" altLang="en-US" smtClean="0"/>
              <a:pPr/>
              <a:t>14</a:t>
            </a:fld>
            <a:endParaRPr lang="zh-TW" altLang="en-US"/>
          </a:p>
        </p:txBody>
      </p:sp>
      <p:pic>
        <p:nvPicPr>
          <p:cNvPr id="8" name="圖片 7">
            <a:extLst>
              <a:ext uri="{FF2B5EF4-FFF2-40B4-BE49-F238E27FC236}">
                <a16:creationId xmlns:a16="http://schemas.microsoft.com/office/drawing/2014/main" id="{E6212672-D2F7-4D33-9DD6-E379F8A00239}"/>
              </a:ext>
            </a:extLst>
          </p:cNvPr>
          <p:cNvPicPr>
            <a:picLocks noChangeAspect="1"/>
          </p:cNvPicPr>
          <p:nvPr/>
        </p:nvPicPr>
        <p:blipFill>
          <a:blip r:embed="rId2"/>
          <a:stretch>
            <a:fillRect/>
          </a:stretch>
        </p:blipFill>
        <p:spPr>
          <a:xfrm>
            <a:off x="8296977" y="5592638"/>
            <a:ext cx="2961572" cy="763712"/>
          </a:xfrm>
          <a:prstGeom prst="rect">
            <a:avLst/>
          </a:prstGeom>
        </p:spPr>
      </p:pic>
    </p:spTree>
    <p:extLst>
      <p:ext uri="{BB962C8B-B14F-4D97-AF65-F5344CB8AC3E}">
        <p14:creationId xmlns:p14="http://schemas.microsoft.com/office/powerpoint/2010/main" val="41044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C2705-8D9D-4952-B05C-D95CFB7D45CF}"/>
              </a:ext>
            </a:extLst>
          </p:cNvPr>
          <p:cNvSpPr>
            <a:spLocks noGrp="1"/>
          </p:cNvSpPr>
          <p:nvPr>
            <p:ph type="title"/>
          </p:nvPr>
        </p:nvSpPr>
        <p:spPr/>
        <p:txBody>
          <a:bodyPr/>
          <a:lstStyle/>
          <a:p>
            <a:r>
              <a:rPr lang="en-US" altLang="zh-TW" dirty="0"/>
              <a:t>STACKS Network</a:t>
            </a:r>
            <a:r>
              <a:rPr lang="zh-TW" altLang="en-US" dirty="0"/>
              <a:t> </a:t>
            </a:r>
            <a:r>
              <a:rPr lang="en-US" altLang="zh-TW" dirty="0"/>
              <a:t>(3/3)</a:t>
            </a:r>
            <a:endParaRPr lang="zh-TW" altLang="en-US" dirty="0"/>
          </a:p>
        </p:txBody>
      </p:sp>
      <p:sp>
        <p:nvSpPr>
          <p:cNvPr id="3" name="內容版面配置區 2">
            <a:extLst>
              <a:ext uri="{FF2B5EF4-FFF2-40B4-BE49-F238E27FC236}">
                <a16:creationId xmlns:a16="http://schemas.microsoft.com/office/drawing/2014/main" id="{09151037-7EA3-4DC6-B9A7-8628100D76A8}"/>
              </a:ext>
            </a:extLst>
          </p:cNvPr>
          <p:cNvSpPr>
            <a:spLocks noGrp="1"/>
          </p:cNvSpPr>
          <p:nvPr>
            <p:ph idx="1"/>
          </p:nvPr>
        </p:nvSpPr>
        <p:spPr/>
        <p:txBody>
          <a:bodyPr/>
          <a:lstStyle/>
          <a:p>
            <a:pPr lvl="1" algn="just">
              <a:lnSpc>
                <a:spcPct val="95000"/>
              </a:lnSpc>
              <a:spcBef>
                <a:spcPts val="600"/>
              </a:spcBef>
            </a:pPr>
            <a:r>
              <a:rPr lang="en-US" altLang="zh-TW" dirty="0"/>
              <a:t>Stacks interacts with Bitcoin without modifying its base layer’s protocol whatsoever. Bitcoin ultimately serves as the final settlement layer for Stacks, as Stacks transactions are bundled and then sent to be verified and validated on Bitcoin. Subsequently, </a:t>
            </a:r>
            <a:r>
              <a:rPr lang="en-US" altLang="zh-TW" dirty="0">
                <a:solidFill>
                  <a:srgbClr val="0070C0"/>
                </a:solidFill>
              </a:rPr>
              <a:t>the history of every Stacks block is forever recorded on the Bitcoin blockchain</a:t>
            </a:r>
            <a:r>
              <a:rPr lang="en-US" altLang="zh-TW" dirty="0"/>
              <a:t>.</a:t>
            </a:r>
          </a:p>
          <a:p>
            <a:pPr>
              <a:lnSpc>
                <a:spcPct val="95000"/>
              </a:lnSpc>
              <a:spcBef>
                <a:spcPts val="1200"/>
              </a:spcBef>
            </a:pPr>
            <a:r>
              <a:rPr lang="en-US" altLang="zh-TW" dirty="0">
                <a:solidFill>
                  <a:srgbClr val="FF0000"/>
                </a:solidFill>
              </a:rPr>
              <a:t>Stacking</a:t>
            </a:r>
            <a:r>
              <a:rPr lang="en-US" altLang="zh-TW" dirty="0"/>
              <a:t> on Stacks</a:t>
            </a:r>
          </a:p>
          <a:p>
            <a:pPr lvl="1">
              <a:lnSpc>
                <a:spcPct val="95000"/>
              </a:lnSpc>
              <a:spcBef>
                <a:spcPts val="600"/>
              </a:spcBef>
            </a:pPr>
            <a:r>
              <a:rPr lang="en-US" altLang="zh-TW" dirty="0"/>
              <a:t>Similar to staking on Proof-of-Stake blockchains, stacking is a reward system that distributes native Bitcoin (BTC) to users for supporting the network and </a:t>
            </a:r>
            <a:r>
              <a:rPr lang="en-US" altLang="zh-TW" dirty="0">
                <a:solidFill>
                  <a:srgbClr val="0070C0"/>
                </a:solidFill>
              </a:rPr>
              <a:t>locking away STX tokens for a period of time</a:t>
            </a:r>
            <a:r>
              <a:rPr lang="en-US" altLang="zh-TW" dirty="0"/>
              <a:t>.</a:t>
            </a:r>
          </a:p>
          <a:p>
            <a:pPr lvl="1">
              <a:lnSpc>
                <a:spcPct val="95000"/>
              </a:lnSpc>
              <a:spcBef>
                <a:spcPts val="600"/>
              </a:spcBef>
            </a:pPr>
            <a:r>
              <a:rPr lang="en-US" altLang="zh-TW" dirty="0"/>
              <a:t>Stacking is funded through the Bitcoin transactions that Stacks miners execute to participate in securing the Stacks blockchain.</a:t>
            </a:r>
            <a:endParaRPr lang="zh-TW" altLang="en-US" dirty="0"/>
          </a:p>
        </p:txBody>
      </p:sp>
      <p:sp>
        <p:nvSpPr>
          <p:cNvPr id="4" name="投影片編號版面配置區 3">
            <a:extLst>
              <a:ext uri="{FF2B5EF4-FFF2-40B4-BE49-F238E27FC236}">
                <a16:creationId xmlns:a16="http://schemas.microsoft.com/office/drawing/2014/main" id="{6E3C1EAE-8437-4E92-8BBE-A3B38557C448}"/>
              </a:ext>
            </a:extLst>
          </p:cNvPr>
          <p:cNvSpPr>
            <a:spLocks noGrp="1"/>
          </p:cNvSpPr>
          <p:nvPr>
            <p:ph type="sldNum" sz="quarter" idx="12"/>
          </p:nvPr>
        </p:nvSpPr>
        <p:spPr/>
        <p:txBody>
          <a:bodyPr/>
          <a:lstStyle/>
          <a:p>
            <a:fld id="{8C04AE96-B1B9-4ED2-B3ED-30B2680CEC7B}" type="slidenum">
              <a:rPr lang="zh-TW" altLang="en-US" smtClean="0"/>
              <a:pPr/>
              <a:t>15</a:t>
            </a:fld>
            <a:endParaRPr lang="zh-TW" altLang="en-US"/>
          </a:p>
        </p:txBody>
      </p:sp>
    </p:spTree>
    <p:extLst>
      <p:ext uri="{BB962C8B-B14F-4D97-AF65-F5344CB8AC3E}">
        <p14:creationId xmlns:p14="http://schemas.microsoft.com/office/powerpoint/2010/main" val="402407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7FBF12-5093-4B47-B4A2-577646430AF1}"/>
              </a:ext>
            </a:extLst>
          </p:cNvPr>
          <p:cNvSpPr>
            <a:spLocks noGrp="1"/>
          </p:cNvSpPr>
          <p:nvPr>
            <p:ph type="title"/>
          </p:nvPr>
        </p:nvSpPr>
        <p:spPr/>
        <p:txBody>
          <a:bodyPr/>
          <a:lstStyle/>
          <a:p>
            <a:r>
              <a:rPr lang="en-US" altLang="zh-TW" dirty="0"/>
              <a:t>Proof-of-Transfer (PoX)</a:t>
            </a:r>
            <a:endParaRPr lang="zh-TW" altLang="en-US" dirty="0"/>
          </a:p>
        </p:txBody>
      </p:sp>
      <p:sp>
        <p:nvSpPr>
          <p:cNvPr id="4" name="投影片編號版面配置區 3">
            <a:extLst>
              <a:ext uri="{FF2B5EF4-FFF2-40B4-BE49-F238E27FC236}">
                <a16:creationId xmlns:a16="http://schemas.microsoft.com/office/drawing/2014/main" id="{A29594DF-8745-48A9-874B-78AE10EA10ED}"/>
              </a:ext>
            </a:extLst>
          </p:cNvPr>
          <p:cNvSpPr>
            <a:spLocks noGrp="1"/>
          </p:cNvSpPr>
          <p:nvPr>
            <p:ph type="sldNum" sz="quarter" idx="12"/>
          </p:nvPr>
        </p:nvSpPr>
        <p:spPr/>
        <p:txBody>
          <a:bodyPr/>
          <a:lstStyle/>
          <a:p>
            <a:fld id="{8C04AE96-B1B9-4ED2-B3ED-30B2680CEC7B}" type="slidenum">
              <a:rPr lang="zh-TW" altLang="en-US" smtClean="0"/>
              <a:pPr/>
              <a:t>16</a:t>
            </a:fld>
            <a:endParaRPr lang="zh-TW" altLang="en-US"/>
          </a:p>
        </p:txBody>
      </p:sp>
      <p:pic>
        <p:nvPicPr>
          <p:cNvPr id="5" name="內容版面配置區 4">
            <a:extLst>
              <a:ext uri="{FF2B5EF4-FFF2-40B4-BE49-F238E27FC236}">
                <a16:creationId xmlns:a16="http://schemas.microsoft.com/office/drawing/2014/main" id="{5A065627-A46F-4262-9F3A-3608A95B3BFA}"/>
              </a:ext>
            </a:extLst>
          </p:cNvPr>
          <p:cNvPicPr>
            <a:picLocks noGrp="1" noChangeAspect="1"/>
          </p:cNvPicPr>
          <p:nvPr>
            <p:ph idx="1"/>
          </p:nvPr>
        </p:nvPicPr>
        <p:blipFill>
          <a:blip r:embed="rId2"/>
          <a:stretch>
            <a:fillRect/>
          </a:stretch>
        </p:blipFill>
        <p:spPr>
          <a:xfrm>
            <a:off x="1456623" y="1330855"/>
            <a:ext cx="9278754" cy="5075968"/>
          </a:xfrm>
          <a:prstGeom prst="rect">
            <a:avLst/>
          </a:prstGeom>
        </p:spPr>
      </p:pic>
    </p:spTree>
    <p:extLst>
      <p:ext uri="{BB962C8B-B14F-4D97-AF65-F5344CB8AC3E}">
        <p14:creationId xmlns:p14="http://schemas.microsoft.com/office/powerpoint/2010/main" val="142966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06503E-ED2D-4383-90FA-53EB60C3A944}"/>
              </a:ext>
            </a:extLst>
          </p:cNvPr>
          <p:cNvSpPr>
            <a:spLocks noGrp="1"/>
          </p:cNvSpPr>
          <p:nvPr>
            <p:ph type="title"/>
          </p:nvPr>
        </p:nvSpPr>
        <p:spPr/>
        <p:txBody>
          <a:bodyPr>
            <a:normAutofit/>
          </a:bodyPr>
          <a:lstStyle/>
          <a:p>
            <a:r>
              <a:rPr lang="en-US" altLang="zh-TW" dirty="0"/>
              <a:t>Stacking on Stacks</a:t>
            </a:r>
            <a:endParaRPr lang="zh-TW" altLang="en-US" dirty="0"/>
          </a:p>
        </p:txBody>
      </p:sp>
      <p:sp>
        <p:nvSpPr>
          <p:cNvPr id="4" name="投影片編號版面配置區 3">
            <a:extLst>
              <a:ext uri="{FF2B5EF4-FFF2-40B4-BE49-F238E27FC236}">
                <a16:creationId xmlns:a16="http://schemas.microsoft.com/office/drawing/2014/main" id="{1CAD9C5E-2409-40F5-9BBE-ECBE24519858}"/>
              </a:ext>
            </a:extLst>
          </p:cNvPr>
          <p:cNvSpPr>
            <a:spLocks noGrp="1"/>
          </p:cNvSpPr>
          <p:nvPr>
            <p:ph type="sldNum" sz="quarter" idx="12"/>
          </p:nvPr>
        </p:nvSpPr>
        <p:spPr/>
        <p:txBody>
          <a:bodyPr/>
          <a:lstStyle/>
          <a:p>
            <a:fld id="{8C04AE96-B1B9-4ED2-B3ED-30B2680CEC7B}" type="slidenum">
              <a:rPr lang="zh-TW" altLang="en-US" smtClean="0"/>
              <a:pPr/>
              <a:t>17</a:t>
            </a:fld>
            <a:endParaRPr lang="zh-TW" altLang="en-US"/>
          </a:p>
        </p:txBody>
      </p:sp>
      <p:pic>
        <p:nvPicPr>
          <p:cNvPr id="5" name="圖片 4">
            <a:extLst>
              <a:ext uri="{FF2B5EF4-FFF2-40B4-BE49-F238E27FC236}">
                <a16:creationId xmlns:a16="http://schemas.microsoft.com/office/drawing/2014/main" id="{947772D5-BAC5-498B-9E7F-29105D00BAC1}"/>
              </a:ext>
            </a:extLst>
          </p:cNvPr>
          <p:cNvPicPr>
            <a:picLocks noChangeAspect="1"/>
          </p:cNvPicPr>
          <p:nvPr/>
        </p:nvPicPr>
        <p:blipFill rotWithShape="1">
          <a:blip r:embed="rId2"/>
          <a:srcRect t="44125"/>
          <a:stretch/>
        </p:blipFill>
        <p:spPr>
          <a:xfrm>
            <a:off x="932280" y="3939813"/>
            <a:ext cx="9939931" cy="1452908"/>
          </a:xfrm>
          <a:prstGeom prst="rect">
            <a:avLst/>
          </a:prstGeom>
        </p:spPr>
      </p:pic>
      <p:sp>
        <p:nvSpPr>
          <p:cNvPr id="6" name="矩形 5">
            <a:extLst>
              <a:ext uri="{FF2B5EF4-FFF2-40B4-BE49-F238E27FC236}">
                <a16:creationId xmlns:a16="http://schemas.microsoft.com/office/drawing/2014/main" id="{879CB070-7A30-47FA-A259-4AC75D06587E}"/>
              </a:ext>
            </a:extLst>
          </p:cNvPr>
          <p:cNvSpPr/>
          <p:nvPr/>
        </p:nvSpPr>
        <p:spPr>
          <a:xfrm>
            <a:off x="5533402" y="593479"/>
            <a:ext cx="3325206" cy="523220"/>
          </a:xfrm>
          <a:prstGeom prst="rect">
            <a:avLst/>
          </a:prstGeom>
        </p:spPr>
        <p:txBody>
          <a:bodyPr wrap="none">
            <a:spAutoFit/>
          </a:bodyPr>
          <a:lstStyle/>
          <a:p>
            <a:r>
              <a:rPr lang="zh-TW" altLang="en-US" sz="2800" dirty="0">
                <a:hlinkClick r:id="rId3"/>
              </a:rPr>
              <a:t>https://stacking.club/</a:t>
            </a:r>
            <a:endParaRPr lang="zh-TW" altLang="en-US" sz="2800" dirty="0"/>
          </a:p>
        </p:txBody>
      </p:sp>
      <p:grpSp>
        <p:nvGrpSpPr>
          <p:cNvPr id="10" name="群組 9">
            <a:extLst>
              <a:ext uri="{FF2B5EF4-FFF2-40B4-BE49-F238E27FC236}">
                <a16:creationId xmlns:a16="http://schemas.microsoft.com/office/drawing/2014/main" id="{80717313-10C1-4D15-B746-C183C320D629}"/>
              </a:ext>
            </a:extLst>
          </p:cNvPr>
          <p:cNvGrpSpPr/>
          <p:nvPr/>
        </p:nvGrpSpPr>
        <p:grpSpPr>
          <a:xfrm>
            <a:off x="934451" y="1618042"/>
            <a:ext cx="9932471" cy="2088757"/>
            <a:chOff x="838198" y="1469802"/>
            <a:chExt cx="10515602" cy="2211387"/>
          </a:xfrm>
        </p:grpSpPr>
        <p:pic>
          <p:nvPicPr>
            <p:cNvPr id="9" name="圖片 8">
              <a:extLst>
                <a:ext uri="{FF2B5EF4-FFF2-40B4-BE49-F238E27FC236}">
                  <a16:creationId xmlns:a16="http://schemas.microsoft.com/office/drawing/2014/main" id="{D8D5DA53-4A7B-45BB-8E13-0BE165EE9FB8}"/>
                </a:ext>
              </a:extLst>
            </p:cNvPr>
            <p:cNvPicPr>
              <a:picLocks noChangeAspect="1"/>
            </p:cNvPicPr>
            <p:nvPr/>
          </p:nvPicPr>
          <p:blipFill>
            <a:blip r:embed="rId4"/>
            <a:stretch>
              <a:fillRect/>
            </a:stretch>
          </p:blipFill>
          <p:spPr>
            <a:xfrm>
              <a:off x="838198" y="1469802"/>
              <a:ext cx="10515602" cy="2211387"/>
            </a:xfrm>
            <a:prstGeom prst="rect">
              <a:avLst/>
            </a:prstGeom>
          </p:spPr>
        </p:pic>
        <p:pic>
          <p:nvPicPr>
            <p:cNvPr id="8" name="圖片 7">
              <a:extLst>
                <a:ext uri="{FF2B5EF4-FFF2-40B4-BE49-F238E27FC236}">
                  <a16:creationId xmlns:a16="http://schemas.microsoft.com/office/drawing/2014/main" id="{C9365624-DB4E-4AC9-AB0D-B918C16847C4}"/>
                </a:ext>
              </a:extLst>
            </p:cNvPr>
            <p:cNvPicPr>
              <a:picLocks noChangeAspect="1"/>
            </p:cNvPicPr>
            <p:nvPr/>
          </p:nvPicPr>
          <p:blipFill rotWithShape="1">
            <a:blip r:embed="rId5"/>
            <a:srcRect t="15440" r="5678" b="10104"/>
            <a:stretch/>
          </p:blipFill>
          <p:spPr>
            <a:xfrm>
              <a:off x="7713895" y="2194539"/>
              <a:ext cx="3451411" cy="1265248"/>
            </a:xfrm>
            <a:prstGeom prst="rect">
              <a:avLst/>
            </a:prstGeom>
            <a:ln w="19050">
              <a:solidFill>
                <a:srgbClr val="FFFF00"/>
              </a:solidFill>
            </a:ln>
          </p:spPr>
        </p:pic>
      </p:grpSp>
      <p:sp>
        <p:nvSpPr>
          <p:cNvPr id="11" name="矩形 10">
            <a:extLst>
              <a:ext uri="{FF2B5EF4-FFF2-40B4-BE49-F238E27FC236}">
                <a16:creationId xmlns:a16="http://schemas.microsoft.com/office/drawing/2014/main" id="{1D67B0C4-581E-4097-B1C7-8945046E68E9}"/>
              </a:ext>
            </a:extLst>
          </p:cNvPr>
          <p:cNvSpPr/>
          <p:nvPr/>
        </p:nvSpPr>
        <p:spPr>
          <a:xfrm>
            <a:off x="9162680" y="1238600"/>
            <a:ext cx="1800493" cy="400110"/>
          </a:xfrm>
          <a:prstGeom prst="rect">
            <a:avLst/>
          </a:prstGeom>
        </p:spPr>
        <p:txBody>
          <a:bodyPr wrap="none">
            <a:spAutoFit/>
          </a:bodyPr>
          <a:lstStyle/>
          <a:p>
            <a:r>
              <a:rPr lang="en-US" altLang="zh-TW" sz="2000" dirty="0"/>
              <a:t>As of 2023.4.21</a:t>
            </a:r>
            <a:endParaRPr lang="zh-TW" altLang="en-US" sz="2000" dirty="0"/>
          </a:p>
        </p:txBody>
      </p:sp>
    </p:spTree>
    <p:extLst>
      <p:ext uri="{BB962C8B-B14F-4D97-AF65-F5344CB8AC3E}">
        <p14:creationId xmlns:p14="http://schemas.microsoft.com/office/powerpoint/2010/main" val="510296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E837332-2650-4CCD-960D-4B700FEB22BE}"/>
              </a:ext>
            </a:extLst>
          </p:cNvPr>
          <p:cNvSpPr>
            <a:spLocks noGrp="1"/>
          </p:cNvSpPr>
          <p:nvPr>
            <p:ph type="sldNum" sz="quarter" idx="12"/>
          </p:nvPr>
        </p:nvSpPr>
        <p:spPr/>
        <p:txBody>
          <a:bodyPr/>
          <a:lstStyle/>
          <a:p>
            <a:fld id="{8C04AE96-B1B9-4ED2-B3ED-30B2680CEC7B}" type="slidenum">
              <a:rPr lang="zh-TW" altLang="en-US" smtClean="0"/>
              <a:pPr/>
              <a:t>18</a:t>
            </a:fld>
            <a:endParaRPr lang="zh-TW" altLang="en-US"/>
          </a:p>
        </p:txBody>
      </p:sp>
      <p:pic>
        <p:nvPicPr>
          <p:cNvPr id="2050" name="Picture 2" descr="https://res.cloudinary.com/djlyb27k0/image/upload/f_auto,q_80,w_1920/v1675365547/stacks_ecosystem_jlu8hm.jpg">
            <a:extLst>
              <a:ext uri="{FF2B5EF4-FFF2-40B4-BE49-F238E27FC236}">
                <a16:creationId xmlns:a16="http://schemas.microsoft.com/office/drawing/2014/main" id="{60EC4B37-43AB-48ED-B963-4AAF55F0E3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327" y="360805"/>
            <a:ext cx="9961346" cy="621546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7961B1A-71F9-43D6-83E9-731E884C4005}"/>
              </a:ext>
            </a:extLst>
          </p:cNvPr>
          <p:cNvSpPr/>
          <p:nvPr/>
        </p:nvSpPr>
        <p:spPr>
          <a:xfrm>
            <a:off x="1309036" y="2598821"/>
            <a:ext cx="2165684" cy="37575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78209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7ABDC-E55D-4077-A928-2BF216EE723A}"/>
              </a:ext>
            </a:extLst>
          </p:cNvPr>
          <p:cNvSpPr>
            <a:spLocks noGrp="1"/>
          </p:cNvSpPr>
          <p:nvPr>
            <p:ph type="title"/>
          </p:nvPr>
        </p:nvSpPr>
        <p:spPr/>
        <p:txBody>
          <a:bodyPr/>
          <a:lstStyle/>
          <a:p>
            <a:r>
              <a:rPr lang="en-US" altLang="zh-TW" dirty="0"/>
              <a:t>Bitcoin </a:t>
            </a:r>
            <a:r>
              <a:rPr lang="en-US" altLang="zh-TW" dirty="0">
                <a:solidFill>
                  <a:srgbClr val="0070C0"/>
                </a:solidFill>
              </a:rPr>
              <a:t>On-Chain NFTs</a:t>
            </a:r>
            <a:r>
              <a:rPr lang="zh-TW" altLang="en-US" dirty="0"/>
              <a:t> </a:t>
            </a:r>
            <a:r>
              <a:rPr lang="en-US" altLang="zh-TW" dirty="0"/>
              <a:t>(1/2)</a:t>
            </a:r>
            <a:endParaRPr lang="zh-TW" altLang="en-US" dirty="0"/>
          </a:p>
        </p:txBody>
      </p:sp>
      <p:sp>
        <p:nvSpPr>
          <p:cNvPr id="3" name="內容版面配置區 2">
            <a:extLst>
              <a:ext uri="{FF2B5EF4-FFF2-40B4-BE49-F238E27FC236}">
                <a16:creationId xmlns:a16="http://schemas.microsoft.com/office/drawing/2014/main" id="{A7213D13-7F34-47C9-B747-8A95A9178399}"/>
              </a:ext>
            </a:extLst>
          </p:cNvPr>
          <p:cNvSpPr>
            <a:spLocks noGrp="1"/>
          </p:cNvSpPr>
          <p:nvPr>
            <p:ph idx="1"/>
          </p:nvPr>
        </p:nvSpPr>
        <p:spPr>
          <a:xfrm>
            <a:off x="838200" y="1381328"/>
            <a:ext cx="10515600" cy="4688631"/>
          </a:xfrm>
        </p:spPr>
        <p:txBody>
          <a:bodyPr>
            <a:normAutofit/>
          </a:bodyPr>
          <a:lstStyle/>
          <a:p>
            <a:pPr>
              <a:lnSpc>
                <a:spcPct val="100000"/>
              </a:lnSpc>
              <a:spcBef>
                <a:spcPts val="1200"/>
              </a:spcBef>
            </a:pPr>
            <a:r>
              <a:rPr lang="en-US" altLang="zh-TW" sz="2400" dirty="0">
                <a:hlinkClick r:id="rId2"/>
              </a:rPr>
              <a:t>https://twitter.com/i/status/1623784604309278720</a:t>
            </a:r>
            <a:endParaRPr lang="en-US" altLang="zh-TW" sz="2400" dirty="0"/>
          </a:p>
        </p:txBody>
      </p:sp>
      <p:sp>
        <p:nvSpPr>
          <p:cNvPr id="4" name="投影片編號版面配置區 3">
            <a:extLst>
              <a:ext uri="{FF2B5EF4-FFF2-40B4-BE49-F238E27FC236}">
                <a16:creationId xmlns:a16="http://schemas.microsoft.com/office/drawing/2014/main" id="{E0C85323-13A8-4AF4-9890-0CB127DB8E47}"/>
              </a:ext>
            </a:extLst>
          </p:cNvPr>
          <p:cNvSpPr>
            <a:spLocks noGrp="1"/>
          </p:cNvSpPr>
          <p:nvPr>
            <p:ph type="sldNum" sz="quarter" idx="12"/>
          </p:nvPr>
        </p:nvSpPr>
        <p:spPr/>
        <p:txBody>
          <a:bodyPr/>
          <a:lstStyle/>
          <a:p>
            <a:fld id="{8C04AE96-B1B9-4ED2-B3ED-30B2680CEC7B}" type="slidenum">
              <a:rPr lang="zh-TW" altLang="en-US" smtClean="0"/>
              <a:pPr/>
              <a:t>19</a:t>
            </a:fld>
            <a:endParaRPr lang="zh-TW" altLang="en-US"/>
          </a:p>
        </p:txBody>
      </p:sp>
      <p:grpSp>
        <p:nvGrpSpPr>
          <p:cNvPr id="8" name="群組 7">
            <a:extLst>
              <a:ext uri="{FF2B5EF4-FFF2-40B4-BE49-F238E27FC236}">
                <a16:creationId xmlns:a16="http://schemas.microsoft.com/office/drawing/2014/main" id="{18664E58-F647-4565-B936-4D67080D7202}"/>
              </a:ext>
            </a:extLst>
          </p:cNvPr>
          <p:cNvGrpSpPr/>
          <p:nvPr/>
        </p:nvGrpSpPr>
        <p:grpSpPr>
          <a:xfrm>
            <a:off x="1021080" y="1939917"/>
            <a:ext cx="9845332" cy="4404152"/>
            <a:chOff x="761708" y="2094421"/>
            <a:chExt cx="9845332" cy="4404152"/>
          </a:xfrm>
        </p:grpSpPr>
        <p:pic>
          <p:nvPicPr>
            <p:cNvPr id="6" name="圖片 5">
              <a:extLst>
                <a:ext uri="{FF2B5EF4-FFF2-40B4-BE49-F238E27FC236}">
                  <a16:creationId xmlns:a16="http://schemas.microsoft.com/office/drawing/2014/main" id="{BF56C5AE-2786-481A-A7B5-FA6634B3155A}"/>
                </a:ext>
              </a:extLst>
            </p:cNvPr>
            <p:cNvPicPr>
              <a:picLocks noChangeAspect="1"/>
            </p:cNvPicPr>
            <p:nvPr/>
          </p:nvPicPr>
          <p:blipFill>
            <a:blip r:embed="rId3"/>
            <a:stretch>
              <a:fillRect/>
            </a:stretch>
          </p:blipFill>
          <p:spPr>
            <a:xfrm>
              <a:off x="761708" y="2094421"/>
              <a:ext cx="5708984" cy="3377045"/>
            </a:xfrm>
            <a:prstGeom prst="rect">
              <a:avLst/>
            </a:prstGeom>
          </p:spPr>
        </p:pic>
        <p:pic>
          <p:nvPicPr>
            <p:cNvPr id="7" name="圖片 6">
              <a:extLst>
                <a:ext uri="{FF2B5EF4-FFF2-40B4-BE49-F238E27FC236}">
                  <a16:creationId xmlns:a16="http://schemas.microsoft.com/office/drawing/2014/main" id="{9D11AF77-D0C2-4140-9FC2-D41D3A5360FF}"/>
                </a:ext>
              </a:extLst>
            </p:cNvPr>
            <p:cNvPicPr>
              <a:picLocks noChangeAspect="1"/>
            </p:cNvPicPr>
            <p:nvPr/>
          </p:nvPicPr>
          <p:blipFill>
            <a:blip r:embed="rId4"/>
            <a:stretch>
              <a:fillRect/>
            </a:stretch>
          </p:blipFill>
          <p:spPr>
            <a:xfrm>
              <a:off x="6342704" y="2094422"/>
              <a:ext cx="4264336" cy="4404151"/>
            </a:xfrm>
            <a:prstGeom prst="rect">
              <a:avLst/>
            </a:prstGeom>
          </p:spPr>
        </p:pic>
      </p:grpSp>
      <p:pic>
        <p:nvPicPr>
          <p:cNvPr id="10" name="圖片 9">
            <a:extLst>
              <a:ext uri="{FF2B5EF4-FFF2-40B4-BE49-F238E27FC236}">
                <a16:creationId xmlns:a16="http://schemas.microsoft.com/office/drawing/2014/main" id="{E05E0A3F-299D-4C6E-89BF-0B9FF59FF277}"/>
              </a:ext>
            </a:extLst>
          </p:cNvPr>
          <p:cNvPicPr>
            <a:picLocks noChangeAspect="1"/>
          </p:cNvPicPr>
          <p:nvPr/>
        </p:nvPicPr>
        <p:blipFill>
          <a:blip r:embed="rId5"/>
          <a:stretch>
            <a:fillRect/>
          </a:stretch>
        </p:blipFill>
        <p:spPr>
          <a:xfrm>
            <a:off x="1553976" y="4896059"/>
            <a:ext cx="4956660" cy="1310955"/>
          </a:xfrm>
          <a:prstGeom prst="rect">
            <a:avLst/>
          </a:prstGeom>
        </p:spPr>
      </p:pic>
    </p:spTree>
    <p:extLst>
      <p:ext uri="{BB962C8B-B14F-4D97-AF65-F5344CB8AC3E}">
        <p14:creationId xmlns:p14="http://schemas.microsoft.com/office/powerpoint/2010/main" val="51505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064A4-1AE5-47A3-9344-FF857427C9EC}"/>
              </a:ext>
            </a:extLst>
          </p:cNvPr>
          <p:cNvSpPr>
            <a:spLocks noGrp="1"/>
          </p:cNvSpPr>
          <p:nvPr>
            <p:ph type="title"/>
          </p:nvPr>
        </p:nvSpPr>
        <p:spPr/>
        <p:txBody>
          <a:bodyPr/>
          <a:lstStyle/>
          <a:p>
            <a:r>
              <a:rPr lang="en-US" altLang="zh-TW" dirty="0"/>
              <a:t>Introduction to Sidechains (1/2)</a:t>
            </a:r>
            <a:endParaRPr lang="zh-TW" altLang="en-US" dirty="0"/>
          </a:p>
        </p:txBody>
      </p:sp>
      <p:sp>
        <p:nvSpPr>
          <p:cNvPr id="3" name="內容版面配置區 2">
            <a:extLst>
              <a:ext uri="{FF2B5EF4-FFF2-40B4-BE49-F238E27FC236}">
                <a16:creationId xmlns:a16="http://schemas.microsoft.com/office/drawing/2014/main" id="{09BB2052-3F74-408B-8BEA-60EA82076634}"/>
              </a:ext>
            </a:extLst>
          </p:cNvPr>
          <p:cNvSpPr>
            <a:spLocks noGrp="1"/>
          </p:cNvSpPr>
          <p:nvPr>
            <p:ph idx="1"/>
          </p:nvPr>
        </p:nvSpPr>
        <p:spPr>
          <a:xfrm>
            <a:off x="838200" y="1488332"/>
            <a:ext cx="10515600" cy="5004543"/>
          </a:xfrm>
        </p:spPr>
        <p:txBody>
          <a:bodyPr>
            <a:normAutofit/>
          </a:bodyPr>
          <a:lstStyle/>
          <a:p>
            <a:pPr algn="just">
              <a:lnSpc>
                <a:spcPct val="95000"/>
              </a:lnSpc>
              <a:spcBef>
                <a:spcPts val="0"/>
              </a:spcBef>
            </a:pPr>
            <a:r>
              <a:rPr lang="en-US" altLang="zh-TW" sz="2400" dirty="0">
                <a:hlinkClick r:id="rId2"/>
              </a:rPr>
              <a:t>https://www.coindesk.com/learn/an-introduction-to-sidechains/</a:t>
            </a:r>
            <a:endParaRPr lang="en-US" altLang="zh-TW" sz="2400" dirty="0"/>
          </a:p>
          <a:p>
            <a:pPr algn="just">
              <a:lnSpc>
                <a:spcPct val="95000"/>
              </a:lnSpc>
              <a:spcBef>
                <a:spcPts val="1200"/>
              </a:spcBef>
            </a:pPr>
            <a:r>
              <a:rPr lang="en-US" altLang="zh-TW" dirty="0"/>
              <a:t>“</a:t>
            </a:r>
            <a:r>
              <a:rPr lang="en-US" altLang="zh-TW" i="1" dirty="0"/>
              <a:t>Enabling Blockchain Innovations with Pegged Sidechains</a:t>
            </a:r>
            <a:r>
              <a:rPr lang="en-US" altLang="zh-TW" dirty="0"/>
              <a:t>,” Oct. 2014</a:t>
            </a:r>
          </a:p>
          <a:p>
            <a:pPr algn="just">
              <a:lnSpc>
                <a:spcPct val="95000"/>
              </a:lnSpc>
              <a:spcBef>
                <a:spcPts val="1200"/>
              </a:spcBef>
            </a:pPr>
            <a:r>
              <a:rPr lang="en-US" altLang="zh-TW" dirty="0"/>
              <a:t>A </a:t>
            </a:r>
            <a:r>
              <a:rPr lang="en-US" altLang="zh-TW" dirty="0">
                <a:solidFill>
                  <a:srgbClr val="FF0000"/>
                </a:solidFill>
              </a:rPr>
              <a:t>sidechain is a separate blockchain network </a:t>
            </a:r>
            <a:r>
              <a:rPr lang="en-US" altLang="zh-TW" dirty="0"/>
              <a:t>that connects to another blockchain called a parent blockchain or mainnet – via a </a:t>
            </a:r>
            <a:r>
              <a:rPr lang="en-US" altLang="zh-TW" dirty="0">
                <a:solidFill>
                  <a:srgbClr val="0000FF"/>
                </a:solidFill>
              </a:rPr>
              <a:t>two-way peg</a:t>
            </a:r>
            <a:r>
              <a:rPr lang="en-US" altLang="zh-TW" dirty="0"/>
              <a:t>.</a:t>
            </a:r>
          </a:p>
          <a:p>
            <a:pPr lvl="1" algn="just">
              <a:lnSpc>
                <a:spcPct val="95000"/>
              </a:lnSpc>
              <a:spcBef>
                <a:spcPts val="600"/>
              </a:spcBef>
            </a:pPr>
            <a:r>
              <a:rPr lang="en-US" altLang="zh-TW" dirty="0"/>
              <a:t>These secondary blockchains have their own consensus protocols allowing a blockchain network to improve its privacy and security, and minimize the additional trust required to maintain a network.</a:t>
            </a:r>
          </a:p>
          <a:p>
            <a:pPr lvl="1" algn="just">
              <a:lnSpc>
                <a:spcPct val="95000"/>
              </a:lnSpc>
              <a:spcBef>
                <a:spcPts val="600"/>
              </a:spcBef>
            </a:pPr>
            <a:r>
              <a:rPr lang="en-US" altLang="zh-TW" dirty="0"/>
              <a:t>A two-way peg allows digital assets such as bitcoin to be transferred back and forth between the mainnet and the new sidechain. Interestingly, the “transfer” of a digital asset never occurs. The assets are not actually transferred; instead, they are simply locked on the mainnet while the equivalent amount is unlocked in the sidechain.</a:t>
            </a:r>
            <a:endParaRPr lang="zh-TW" altLang="en-US" dirty="0"/>
          </a:p>
        </p:txBody>
      </p:sp>
      <p:sp>
        <p:nvSpPr>
          <p:cNvPr id="4" name="投影片編號版面配置區 3">
            <a:extLst>
              <a:ext uri="{FF2B5EF4-FFF2-40B4-BE49-F238E27FC236}">
                <a16:creationId xmlns:a16="http://schemas.microsoft.com/office/drawing/2014/main" id="{7DA95FC9-0701-4913-B7BA-1006BD310EC8}"/>
              </a:ext>
            </a:extLst>
          </p:cNvPr>
          <p:cNvSpPr>
            <a:spLocks noGrp="1"/>
          </p:cNvSpPr>
          <p:nvPr>
            <p:ph type="sldNum" sz="quarter" idx="12"/>
          </p:nvPr>
        </p:nvSpPr>
        <p:spPr/>
        <p:txBody>
          <a:bodyPr/>
          <a:lstStyle/>
          <a:p>
            <a:fld id="{8C04AE96-B1B9-4ED2-B3ED-30B2680CEC7B}" type="slidenum">
              <a:rPr lang="zh-TW" altLang="en-US" smtClean="0"/>
              <a:pPr/>
              <a:t>2</a:t>
            </a:fld>
            <a:endParaRPr lang="zh-TW" altLang="en-US"/>
          </a:p>
        </p:txBody>
      </p:sp>
    </p:spTree>
    <p:extLst>
      <p:ext uri="{BB962C8B-B14F-4D97-AF65-F5344CB8AC3E}">
        <p14:creationId xmlns:p14="http://schemas.microsoft.com/office/powerpoint/2010/main" val="90975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7ABDC-E55D-4077-A928-2BF216EE723A}"/>
              </a:ext>
            </a:extLst>
          </p:cNvPr>
          <p:cNvSpPr>
            <a:spLocks noGrp="1"/>
          </p:cNvSpPr>
          <p:nvPr>
            <p:ph type="title"/>
          </p:nvPr>
        </p:nvSpPr>
        <p:spPr/>
        <p:txBody>
          <a:bodyPr/>
          <a:lstStyle/>
          <a:p>
            <a:r>
              <a:rPr lang="en-US" altLang="zh-TW" dirty="0"/>
              <a:t>Bitcoin On-Chain NFTs (2/2)</a:t>
            </a:r>
            <a:endParaRPr lang="zh-TW" altLang="en-US" dirty="0"/>
          </a:p>
        </p:txBody>
      </p:sp>
      <p:sp>
        <p:nvSpPr>
          <p:cNvPr id="3" name="內容版面配置區 2">
            <a:extLst>
              <a:ext uri="{FF2B5EF4-FFF2-40B4-BE49-F238E27FC236}">
                <a16:creationId xmlns:a16="http://schemas.microsoft.com/office/drawing/2014/main" id="{A7213D13-7F34-47C9-B747-8A95A9178399}"/>
              </a:ext>
            </a:extLst>
          </p:cNvPr>
          <p:cNvSpPr>
            <a:spLocks noGrp="1"/>
          </p:cNvSpPr>
          <p:nvPr>
            <p:ph idx="1"/>
          </p:nvPr>
        </p:nvSpPr>
        <p:spPr/>
        <p:txBody>
          <a:bodyPr/>
          <a:lstStyle/>
          <a:p>
            <a:pPr marL="539750" indent="-539750">
              <a:lnSpc>
                <a:spcPct val="100000"/>
              </a:lnSpc>
              <a:spcBef>
                <a:spcPts val="1200"/>
              </a:spcBef>
              <a:buFont typeface="Wingdings" panose="05000000000000000000" pitchFamily="2" charset="2"/>
              <a:buAutoNum type="circleNumWdWhitePlain"/>
            </a:pPr>
            <a:r>
              <a:rPr lang="en-US" altLang="zh-TW" sz="3600" dirty="0">
                <a:solidFill>
                  <a:srgbClr val="0070C0"/>
                </a:solidFill>
              </a:rPr>
              <a:t>OP_Return Wars</a:t>
            </a:r>
            <a:r>
              <a:rPr lang="en-US" altLang="zh-TW" sz="3600" dirty="0"/>
              <a:t> of 2014 &amp; Counterparty protocol</a:t>
            </a:r>
          </a:p>
          <a:p>
            <a:pPr marL="539750" indent="-539750">
              <a:lnSpc>
                <a:spcPct val="100000"/>
              </a:lnSpc>
              <a:spcBef>
                <a:spcPts val="1800"/>
              </a:spcBef>
              <a:buFont typeface="Wingdings" panose="05000000000000000000" pitchFamily="2" charset="2"/>
              <a:buAutoNum type="circleNumWdWhitePlain"/>
            </a:pPr>
            <a:r>
              <a:rPr lang="en-US" altLang="zh-TW" sz="3600" dirty="0">
                <a:solidFill>
                  <a:srgbClr val="FF0000"/>
                </a:solidFill>
              </a:rPr>
              <a:t>Ordinals</a:t>
            </a:r>
            <a:r>
              <a:rPr lang="en-US" altLang="zh-TW" sz="3600" dirty="0"/>
              <a:t> &amp; </a:t>
            </a:r>
            <a:r>
              <a:rPr lang="en-US" altLang="zh-TW" sz="3600" dirty="0">
                <a:solidFill>
                  <a:srgbClr val="FF0000"/>
                </a:solidFill>
              </a:rPr>
              <a:t>Inscriptions</a:t>
            </a:r>
          </a:p>
        </p:txBody>
      </p:sp>
      <p:sp>
        <p:nvSpPr>
          <p:cNvPr id="4" name="投影片編號版面配置區 3">
            <a:extLst>
              <a:ext uri="{FF2B5EF4-FFF2-40B4-BE49-F238E27FC236}">
                <a16:creationId xmlns:a16="http://schemas.microsoft.com/office/drawing/2014/main" id="{E0C85323-13A8-4AF4-9890-0CB127DB8E47}"/>
              </a:ext>
            </a:extLst>
          </p:cNvPr>
          <p:cNvSpPr>
            <a:spLocks noGrp="1"/>
          </p:cNvSpPr>
          <p:nvPr>
            <p:ph type="sldNum" sz="quarter" idx="12"/>
          </p:nvPr>
        </p:nvSpPr>
        <p:spPr/>
        <p:txBody>
          <a:bodyPr/>
          <a:lstStyle/>
          <a:p>
            <a:fld id="{8C04AE96-B1B9-4ED2-B3ED-30B2680CEC7B}" type="slidenum">
              <a:rPr lang="zh-TW" altLang="en-US" smtClean="0"/>
              <a:pPr/>
              <a:t>20</a:t>
            </a:fld>
            <a:endParaRPr lang="zh-TW" altLang="en-US"/>
          </a:p>
        </p:txBody>
      </p:sp>
      <p:pic>
        <p:nvPicPr>
          <p:cNvPr id="5" name="圖片 4">
            <a:extLst>
              <a:ext uri="{FF2B5EF4-FFF2-40B4-BE49-F238E27FC236}">
                <a16:creationId xmlns:a16="http://schemas.microsoft.com/office/drawing/2014/main" id="{D8C61661-C52C-4987-80A6-B161959A75F7}"/>
              </a:ext>
            </a:extLst>
          </p:cNvPr>
          <p:cNvPicPr>
            <a:picLocks noChangeAspect="1"/>
          </p:cNvPicPr>
          <p:nvPr/>
        </p:nvPicPr>
        <p:blipFill>
          <a:blip r:embed="rId2"/>
          <a:stretch>
            <a:fillRect/>
          </a:stretch>
        </p:blipFill>
        <p:spPr>
          <a:xfrm>
            <a:off x="1188166" y="3832647"/>
            <a:ext cx="4144229" cy="1960444"/>
          </a:xfrm>
          <a:prstGeom prst="rect">
            <a:avLst/>
          </a:prstGeom>
        </p:spPr>
      </p:pic>
      <p:pic>
        <p:nvPicPr>
          <p:cNvPr id="12" name="圖片 11">
            <a:extLst>
              <a:ext uri="{FF2B5EF4-FFF2-40B4-BE49-F238E27FC236}">
                <a16:creationId xmlns:a16="http://schemas.microsoft.com/office/drawing/2014/main" id="{35492698-951F-4438-9649-B6B5DC7B6B4A}"/>
              </a:ext>
            </a:extLst>
          </p:cNvPr>
          <p:cNvPicPr>
            <a:picLocks noChangeAspect="1"/>
          </p:cNvPicPr>
          <p:nvPr/>
        </p:nvPicPr>
        <p:blipFill>
          <a:blip r:embed="rId3"/>
          <a:stretch>
            <a:fillRect/>
          </a:stretch>
        </p:blipFill>
        <p:spPr>
          <a:xfrm>
            <a:off x="6045751" y="2727440"/>
            <a:ext cx="4958083" cy="3065651"/>
          </a:xfrm>
          <a:prstGeom prst="rect">
            <a:avLst/>
          </a:prstGeom>
        </p:spPr>
      </p:pic>
    </p:spTree>
    <p:extLst>
      <p:ext uri="{BB962C8B-B14F-4D97-AF65-F5344CB8AC3E}">
        <p14:creationId xmlns:p14="http://schemas.microsoft.com/office/powerpoint/2010/main" val="2490383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B0789-9661-40EF-8581-3378D8DB7E25}"/>
              </a:ext>
            </a:extLst>
          </p:cNvPr>
          <p:cNvSpPr>
            <a:spLocks noGrp="1"/>
          </p:cNvSpPr>
          <p:nvPr>
            <p:ph type="title"/>
          </p:nvPr>
        </p:nvSpPr>
        <p:spPr/>
        <p:txBody>
          <a:bodyPr/>
          <a:lstStyle/>
          <a:p>
            <a:r>
              <a:rPr lang="en-US" altLang="zh-TW" dirty="0"/>
              <a:t>The </a:t>
            </a:r>
            <a:r>
              <a:rPr lang="en-US" altLang="zh-TW" dirty="0">
                <a:solidFill>
                  <a:srgbClr val="0070C0"/>
                </a:solidFill>
              </a:rPr>
              <a:t>OP_Return Wars </a:t>
            </a:r>
            <a:r>
              <a:rPr lang="en-US" altLang="zh-TW" dirty="0"/>
              <a:t>of 2014 (1/5)</a:t>
            </a:r>
            <a:endParaRPr lang="zh-TW" altLang="en-US" dirty="0"/>
          </a:p>
        </p:txBody>
      </p:sp>
      <p:sp>
        <p:nvSpPr>
          <p:cNvPr id="3" name="內容版面配置區 2">
            <a:extLst>
              <a:ext uri="{FF2B5EF4-FFF2-40B4-BE49-F238E27FC236}">
                <a16:creationId xmlns:a16="http://schemas.microsoft.com/office/drawing/2014/main" id="{C02C37AC-BDF1-4493-8085-58D2B2278DA9}"/>
              </a:ext>
            </a:extLst>
          </p:cNvPr>
          <p:cNvSpPr>
            <a:spLocks noGrp="1"/>
          </p:cNvSpPr>
          <p:nvPr>
            <p:ph idx="1"/>
          </p:nvPr>
        </p:nvSpPr>
        <p:spPr>
          <a:xfrm>
            <a:off x="838200" y="1381328"/>
            <a:ext cx="10515600" cy="4975022"/>
          </a:xfrm>
        </p:spPr>
        <p:txBody>
          <a:bodyPr>
            <a:normAutofit/>
          </a:bodyPr>
          <a:lstStyle/>
          <a:p>
            <a:r>
              <a:rPr lang="en-US" altLang="zh-TW" sz="2400" dirty="0">
                <a:hlinkClick r:id="rId2"/>
              </a:rPr>
              <a:t>https://blog.bitmex.com/dapps-or-only-bitcoin-transactions-the-2014-debate/</a:t>
            </a:r>
            <a:endParaRPr lang="en-US" altLang="zh-TW" sz="2400" dirty="0"/>
          </a:p>
          <a:p>
            <a:pPr algn="just">
              <a:spcBef>
                <a:spcPts val="1200"/>
              </a:spcBef>
            </a:pPr>
            <a:r>
              <a:rPr lang="en-US" altLang="zh-TW" dirty="0"/>
              <a:t>Debate about whether and how a DApp protocol called </a:t>
            </a:r>
            <a:r>
              <a:rPr lang="en-US" altLang="zh-TW" dirty="0">
                <a:solidFill>
                  <a:srgbClr val="0000FF"/>
                </a:solidFill>
              </a:rPr>
              <a:t>Counterparty</a:t>
            </a:r>
            <a:r>
              <a:rPr lang="en-US" altLang="zh-TW" dirty="0"/>
              <a:t> should use Bitcoin’s blockchain.</a:t>
            </a:r>
          </a:p>
          <a:p>
            <a:pPr lvl="1" algn="just">
              <a:spcBef>
                <a:spcPts val="600"/>
              </a:spcBef>
            </a:pPr>
            <a:r>
              <a:rPr lang="en-US" altLang="zh-TW" dirty="0"/>
              <a:t>Counterparty launched towards the start of 2014. </a:t>
            </a:r>
            <a:r>
              <a:rPr lang="en-US" altLang="zh-TW" dirty="0">
                <a:solidFill>
                  <a:srgbClr val="0070C0"/>
                </a:solidFill>
              </a:rPr>
              <a:t>Counterparty is a protocol layer on top of Bitcoin that enables features such as new token creation and the trading of these tokens on a distributed exchange</a:t>
            </a:r>
            <a:r>
              <a:rPr lang="en-US" altLang="zh-TW" dirty="0"/>
              <a:t>.</a:t>
            </a:r>
          </a:p>
          <a:p>
            <a:pPr lvl="1" algn="just">
              <a:spcBef>
                <a:spcPts val="600"/>
              </a:spcBef>
            </a:pPr>
            <a:r>
              <a:rPr lang="en-US" altLang="zh-TW" dirty="0"/>
              <a:t>The system works by </a:t>
            </a:r>
            <a:r>
              <a:rPr lang="en-US" altLang="zh-TW" dirty="0">
                <a:solidFill>
                  <a:srgbClr val="0000FF"/>
                </a:solidFill>
              </a:rPr>
              <a:t>using parts of Bitcoin transaction data </a:t>
            </a:r>
            <a:r>
              <a:rPr lang="en-US" altLang="zh-TW" dirty="0"/>
              <a:t>and using this in the Counterparty protocol, as a function, such as creating a token, sending a token or a market bid on a token on a distributed exchange.</a:t>
            </a:r>
          </a:p>
          <a:p>
            <a:pPr lvl="1" algn="just">
              <a:spcBef>
                <a:spcPts val="600"/>
              </a:spcBef>
            </a:pPr>
            <a:r>
              <a:rPr lang="en-US" altLang="zh-TW" dirty="0"/>
              <a:t>At the start Counterparty used the Bitcoin opcode OP_CHECKMULTISIG to include Counterparty related data into the Bitcoin blockchain. This opcode was supposed to be used to verify the signature for a pay to script hash (P2SH) multi signature transaction.</a:t>
            </a:r>
          </a:p>
        </p:txBody>
      </p:sp>
      <p:sp>
        <p:nvSpPr>
          <p:cNvPr id="4" name="投影片編號版面配置區 3">
            <a:extLst>
              <a:ext uri="{FF2B5EF4-FFF2-40B4-BE49-F238E27FC236}">
                <a16:creationId xmlns:a16="http://schemas.microsoft.com/office/drawing/2014/main" id="{F7E78098-2C26-402B-913C-2DFA19C28FAF}"/>
              </a:ext>
            </a:extLst>
          </p:cNvPr>
          <p:cNvSpPr>
            <a:spLocks noGrp="1"/>
          </p:cNvSpPr>
          <p:nvPr>
            <p:ph type="sldNum" sz="quarter" idx="12"/>
          </p:nvPr>
        </p:nvSpPr>
        <p:spPr/>
        <p:txBody>
          <a:bodyPr/>
          <a:lstStyle/>
          <a:p>
            <a:fld id="{8C04AE96-B1B9-4ED2-B3ED-30B2680CEC7B}" type="slidenum">
              <a:rPr lang="zh-TW" altLang="en-US" smtClean="0"/>
              <a:pPr/>
              <a:t>21</a:t>
            </a:fld>
            <a:endParaRPr lang="zh-TW" altLang="en-US"/>
          </a:p>
        </p:txBody>
      </p:sp>
    </p:spTree>
    <p:extLst>
      <p:ext uri="{BB962C8B-B14F-4D97-AF65-F5344CB8AC3E}">
        <p14:creationId xmlns:p14="http://schemas.microsoft.com/office/powerpoint/2010/main" val="206492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B0789-9661-40EF-8581-3378D8DB7E25}"/>
              </a:ext>
            </a:extLst>
          </p:cNvPr>
          <p:cNvSpPr>
            <a:spLocks noGrp="1"/>
          </p:cNvSpPr>
          <p:nvPr>
            <p:ph type="title"/>
          </p:nvPr>
        </p:nvSpPr>
        <p:spPr/>
        <p:txBody>
          <a:bodyPr/>
          <a:lstStyle/>
          <a:p>
            <a:r>
              <a:rPr lang="en-US" altLang="zh-TW" dirty="0"/>
              <a:t>The OP_Return Wars of 2014 (2/5)</a:t>
            </a:r>
            <a:endParaRPr lang="zh-TW" altLang="en-US" dirty="0"/>
          </a:p>
        </p:txBody>
      </p:sp>
      <p:sp>
        <p:nvSpPr>
          <p:cNvPr id="3" name="內容版面配置區 2">
            <a:extLst>
              <a:ext uri="{FF2B5EF4-FFF2-40B4-BE49-F238E27FC236}">
                <a16:creationId xmlns:a16="http://schemas.microsoft.com/office/drawing/2014/main" id="{C02C37AC-BDF1-4493-8085-58D2B2278DA9}"/>
              </a:ext>
            </a:extLst>
          </p:cNvPr>
          <p:cNvSpPr>
            <a:spLocks noGrp="1"/>
          </p:cNvSpPr>
          <p:nvPr>
            <p:ph idx="1"/>
          </p:nvPr>
        </p:nvSpPr>
        <p:spPr>
          <a:xfrm>
            <a:off x="838200" y="1381328"/>
            <a:ext cx="10515600" cy="4975022"/>
          </a:xfrm>
        </p:spPr>
        <p:txBody>
          <a:bodyPr>
            <a:normAutofit/>
          </a:bodyPr>
          <a:lstStyle/>
          <a:p>
            <a:pPr lvl="1" algn="just">
              <a:spcBef>
                <a:spcPts val="600"/>
              </a:spcBef>
            </a:pPr>
            <a:r>
              <a:rPr lang="en-US" altLang="zh-TW" dirty="0"/>
              <a:t>Using OP_CHECKMULTISIG can be thought of as a hack, because this was not the intended use of the opcode. </a:t>
            </a:r>
            <a:r>
              <a:rPr lang="en-US" altLang="zh-TW" dirty="0">
                <a:solidFill>
                  <a:srgbClr val="0000FF"/>
                </a:solidFill>
              </a:rPr>
              <a:t>Counterparty now uses Bitcoin’s OP_Return opcode to store data</a:t>
            </a:r>
            <a:r>
              <a:rPr lang="en-US" altLang="zh-TW" dirty="0"/>
              <a:t>, which is more inline with what developers intended, to some extent.</a:t>
            </a:r>
          </a:p>
          <a:p>
            <a:pPr algn="just">
              <a:lnSpc>
                <a:spcPct val="95000"/>
              </a:lnSpc>
              <a:spcBef>
                <a:spcPts val="1200"/>
              </a:spcBef>
            </a:pPr>
            <a:r>
              <a:rPr lang="en-US" altLang="zh-TW" dirty="0">
                <a:solidFill>
                  <a:srgbClr val="FF0000"/>
                </a:solidFill>
              </a:rPr>
              <a:t>OP_Return</a:t>
            </a:r>
          </a:p>
          <a:p>
            <a:pPr lvl="1" algn="just">
              <a:lnSpc>
                <a:spcPct val="95000"/>
              </a:lnSpc>
              <a:spcBef>
                <a:spcPts val="600"/>
              </a:spcBef>
            </a:pPr>
            <a:r>
              <a:rPr lang="en-US" altLang="zh-TW" dirty="0"/>
              <a:t>OP_Return is a transaction output in Bitcoin that is provably unspendable. </a:t>
            </a:r>
          </a:p>
          <a:p>
            <a:pPr lvl="1" algn="just">
              <a:spcBef>
                <a:spcPts val="600"/>
              </a:spcBef>
            </a:pPr>
            <a:r>
              <a:rPr lang="en-US" altLang="zh-TW" dirty="0"/>
              <a:t>The function can be used to burn Bitcoin or store arbitrary data in the Bitcoin blockchain. Since the data is not part of the UTXO set, storing data this way is said to help scale Bitcoin, as nodes that engage in pruning do not need to store OP_Return data.</a:t>
            </a:r>
          </a:p>
          <a:p>
            <a:pPr lvl="1" algn="just">
              <a:spcBef>
                <a:spcPts val="600"/>
              </a:spcBef>
            </a:pPr>
            <a:r>
              <a:rPr lang="en-US" altLang="zh-TW" dirty="0"/>
              <a:t>In March 2014, Bitcoin Core 0.9.0 was released with the OP_Return feature included as a standard transaction type, therefore the transactions would be relayed by default.</a:t>
            </a:r>
          </a:p>
        </p:txBody>
      </p:sp>
      <p:sp>
        <p:nvSpPr>
          <p:cNvPr id="4" name="投影片編號版面配置區 3">
            <a:extLst>
              <a:ext uri="{FF2B5EF4-FFF2-40B4-BE49-F238E27FC236}">
                <a16:creationId xmlns:a16="http://schemas.microsoft.com/office/drawing/2014/main" id="{F7E78098-2C26-402B-913C-2DFA19C28FAF}"/>
              </a:ext>
            </a:extLst>
          </p:cNvPr>
          <p:cNvSpPr>
            <a:spLocks noGrp="1"/>
          </p:cNvSpPr>
          <p:nvPr>
            <p:ph type="sldNum" sz="quarter" idx="12"/>
          </p:nvPr>
        </p:nvSpPr>
        <p:spPr/>
        <p:txBody>
          <a:bodyPr/>
          <a:lstStyle/>
          <a:p>
            <a:fld id="{8C04AE96-B1B9-4ED2-B3ED-30B2680CEC7B}" type="slidenum">
              <a:rPr lang="zh-TW" altLang="en-US" smtClean="0"/>
              <a:pPr/>
              <a:t>22</a:t>
            </a:fld>
            <a:endParaRPr lang="zh-TW" altLang="en-US"/>
          </a:p>
        </p:txBody>
      </p:sp>
    </p:spTree>
    <p:extLst>
      <p:ext uri="{BB962C8B-B14F-4D97-AF65-F5344CB8AC3E}">
        <p14:creationId xmlns:p14="http://schemas.microsoft.com/office/powerpoint/2010/main" val="3720885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B0789-9661-40EF-8581-3378D8DB7E25}"/>
              </a:ext>
            </a:extLst>
          </p:cNvPr>
          <p:cNvSpPr>
            <a:spLocks noGrp="1"/>
          </p:cNvSpPr>
          <p:nvPr>
            <p:ph type="title"/>
          </p:nvPr>
        </p:nvSpPr>
        <p:spPr/>
        <p:txBody>
          <a:bodyPr/>
          <a:lstStyle/>
          <a:p>
            <a:r>
              <a:rPr lang="en-US" altLang="zh-TW" dirty="0"/>
              <a:t>The OP_Return Wars of 2014 (3/5)</a:t>
            </a:r>
            <a:endParaRPr lang="zh-TW" altLang="en-US" dirty="0"/>
          </a:p>
        </p:txBody>
      </p:sp>
      <p:sp>
        <p:nvSpPr>
          <p:cNvPr id="3" name="內容版面配置區 2">
            <a:extLst>
              <a:ext uri="{FF2B5EF4-FFF2-40B4-BE49-F238E27FC236}">
                <a16:creationId xmlns:a16="http://schemas.microsoft.com/office/drawing/2014/main" id="{C02C37AC-BDF1-4493-8085-58D2B2278DA9}"/>
              </a:ext>
            </a:extLst>
          </p:cNvPr>
          <p:cNvSpPr>
            <a:spLocks noGrp="1"/>
          </p:cNvSpPr>
          <p:nvPr>
            <p:ph idx="1"/>
          </p:nvPr>
        </p:nvSpPr>
        <p:spPr>
          <a:xfrm>
            <a:off x="838200" y="1381328"/>
            <a:ext cx="10515600" cy="4975022"/>
          </a:xfrm>
        </p:spPr>
        <p:txBody>
          <a:bodyPr>
            <a:normAutofit/>
          </a:bodyPr>
          <a:lstStyle/>
          <a:p>
            <a:pPr algn="just">
              <a:spcBef>
                <a:spcPts val="600"/>
              </a:spcBef>
            </a:pPr>
            <a:r>
              <a:rPr lang="en-US" altLang="zh-TW" dirty="0"/>
              <a:t>Debate about the </a:t>
            </a:r>
            <a:r>
              <a:rPr lang="en-US" altLang="zh-TW" dirty="0">
                <a:solidFill>
                  <a:srgbClr val="0070C0"/>
                </a:solidFill>
              </a:rPr>
              <a:t>Bitcoin developers planning to limit OP_Return to just 40 bytes</a:t>
            </a:r>
            <a:r>
              <a:rPr lang="en-US" altLang="zh-TW" dirty="0"/>
              <a:t> rather than 80 bytes.</a:t>
            </a:r>
          </a:p>
          <a:p>
            <a:pPr lvl="1" algn="just">
              <a:spcBef>
                <a:spcPts val="1200"/>
              </a:spcBef>
            </a:pPr>
            <a:r>
              <a:rPr lang="en-US" altLang="zh-TW" dirty="0"/>
              <a:t>On 20</a:t>
            </a:r>
            <a:r>
              <a:rPr lang="en-US" altLang="zh-TW" baseline="30000" dirty="0"/>
              <a:t>th</a:t>
            </a:r>
            <a:r>
              <a:rPr lang="en-US" altLang="zh-TW" dirty="0"/>
              <a:t> March 2014, one of Bitcoin’s main contributors at the time, Jeff Garzik, </a:t>
            </a:r>
            <a:r>
              <a:rPr lang="en-US" altLang="zh-TW" dirty="0">
                <a:solidFill>
                  <a:srgbClr val="FF0000"/>
                </a:solidFill>
              </a:rPr>
              <a:t>was criticizing the use of blockchain space by Counterparty</a:t>
            </a:r>
            <a:r>
              <a:rPr lang="en-US" altLang="zh-TW" dirty="0"/>
              <a:t>.</a:t>
            </a:r>
          </a:p>
          <a:p>
            <a:pPr lvl="2" algn="just">
              <a:lnSpc>
                <a:spcPct val="95000"/>
              </a:lnSpc>
              <a:spcBef>
                <a:spcPts val="600"/>
              </a:spcBef>
            </a:pPr>
            <a:r>
              <a:rPr lang="en-US" altLang="zh-TW" dirty="0"/>
              <a:t>“To date, I’ve not seen a blockchain data dumping scheme that could not be securely replaced with a simple hash. </a:t>
            </a:r>
            <a:r>
              <a:rPr lang="en-US" altLang="zh-TW" dirty="0">
                <a:solidFill>
                  <a:srgbClr val="FF0000"/>
                </a:solidFill>
              </a:rPr>
              <a:t>You don’t need to store data in the blockchain</a:t>
            </a:r>
            <a:r>
              <a:rPr lang="en-US" altLang="zh-TW" dirty="0"/>
              <a:t>.  That is purely intellectual laziness. Timestamping hash (data) is just as secure, while more efficient. Furthermore, a secondary chain can be provably pegged to bitcoin.”</a:t>
            </a:r>
          </a:p>
          <a:p>
            <a:pPr lvl="1" algn="just">
              <a:spcBef>
                <a:spcPts val="1200"/>
              </a:spcBef>
            </a:pPr>
            <a:r>
              <a:rPr lang="en-US" altLang="zh-TW" dirty="0"/>
              <a:t>On 25</a:t>
            </a:r>
            <a:r>
              <a:rPr lang="en-US" altLang="zh-TW" baseline="30000" dirty="0"/>
              <a:t>th</a:t>
            </a:r>
            <a:r>
              <a:rPr lang="en-US" altLang="zh-TW" dirty="0"/>
              <a:t> March 2014, Vitalik Buterin said:</a:t>
            </a:r>
          </a:p>
          <a:p>
            <a:pPr lvl="2" algn="just">
              <a:lnSpc>
                <a:spcPct val="95000"/>
              </a:lnSpc>
              <a:spcBef>
                <a:spcPts val="600"/>
              </a:spcBef>
            </a:pPr>
            <a:r>
              <a:rPr lang="en-US" altLang="zh-TW" dirty="0"/>
              <a:t>“It’s the protocol’s fault the OPRETURN battle is such an issue. In an ideal world, the concept of ‘abuse’ would not even exist; fees would be mandatory, and carefully structured to closely match the actual cost that a given transaction imposes on the network. </a:t>
            </a:r>
            <a:r>
              <a:rPr lang="en-US" altLang="zh-TW" dirty="0">
                <a:solidFill>
                  <a:srgbClr val="0000FF"/>
                </a:solidFill>
              </a:rPr>
              <a:t>If you can pay the fees for what you’re doing then you should be able to do it</a:t>
            </a:r>
            <a:r>
              <a:rPr lang="en-US" altLang="zh-TW" dirty="0"/>
              <a:t>, no questions asked.”</a:t>
            </a:r>
          </a:p>
        </p:txBody>
      </p:sp>
      <p:sp>
        <p:nvSpPr>
          <p:cNvPr id="4" name="投影片編號版面配置區 3">
            <a:extLst>
              <a:ext uri="{FF2B5EF4-FFF2-40B4-BE49-F238E27FC236}">
                <a16:creationId xmlns:a16="http://schemas.microsoft.com/office/drawing/2014/main" id="{F7E78098-2C26-402B-913C-2DFA19C28FAF}"/>
              </a:ext>
            </a:extLst>
          </p:cNvPr>
          <p:cNvSpPr>
            <a:spLocks noGrp="1"/>
          </p:cNvSpPr>
          <p:nvPr>
            <p:ph type="sldNum" sz="quarter" idx="12"/>
          </p:nvPr>
        </p:nvSpPr>
        <p:spPr/>
        <p:txBody>
          <a:bodyPr/>
          <a:lstStyle/>
          <a:p>
            <a:fld id="{8C04AE96-B1B9-4ED2-B3ED-30B2680CEC7B}" type="slidenum">
              <a:rPr lang="zh-TW" altLang="en-US" smtClean="0"/>
              <a:pPr/>
              <a:t>23</a:t>
            </a:fld>
            <a:endParaRPr lang="zh-TW" altLang="en-US"/>
          </a:p>
        </p:txBody>
      </p:sp>
    </p:spTree>
    <p:extLst>
      <p:ext uri="{BB962C8B-B14F-4D97-AF65-F5344CB8AC3E}">
        <p14:creationId xmlns:p14="http://schemas.microsoft.com/office/powerpoint/2010/main" val="2536087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B0789-9661-40EF-8581-3378D8DB7E25}"/>
              </a:ext>
            </a:extLst>
          </p:cNvPr>
          <p:cNvSpPr>
            <a:spLocks noGrp="1"/>
          </p:cNvSpPr>
          <p:nvPr>
            <p:ph type="title"/>
          </p:nvPr>
        </p:nvSpPr>
        <p:spPr/>
        <p:txBody>
          <a:bodyPr/>
          <a:lstStyle/>
          <a:p>
            <a:r>
              <a:rPr lang="en-US" altLang="zh-TW" dirty="0"/>
              <a:t>The OP_Return Wars of 2014 (4/5)</a:t>
            </a:r>
            <a:endParaRPr lang="zh-TW" altLang="en-US" dirty="0"/>
          </a:p>
        </p:txBody>
      </p:sp>
      <p:sp>
        <p:nvSpPr>
          <p:cNvPr id="3" name="內容版面配置區 2">
            <a:extLst>
              <a:ext uri="{FF2B5EF4-FFF2-40B4-BE49-F238E27FC236}">
                <a16:creationId xmlns:a16="http://schemas.microsoft.com/office/drawing/2014/main" id="{C02C37AC-BDF1-4493-8085-58D2B2278DA9}"/>
              </a:ext>
            </a:extLst>
          </p:cNvPr>
          <p:cNvSpPr>
            <a:spLocks noGrp="1"/>
          </p:cNvSpPr>
          <p:nvPr>
            <p:ph idx="1"/>
          </p:nvPr>
        </p:nvSpPr>
        <p:spPr>
          <a:xfrm>
            <a:off x="838200" y="1381328"/>
            <a:ext cx="10515600" cy="4975022"/>
          </a:xfrm>
        </p:spPr>
        <p:txBody>
          <a:bodyPr>
            <a:normAutofit/>
          </a:bodyPr>
          <a:lstStyle/>
          <a:p>
            <a:pPr lvl="1" algn="just">
              <a:spcBef>
                <a:spcPts val="1200"/>
              </a:spcBef>
            </a:pPr>
            <a:r>
              <a:rPr lang="en-US" altLang="zh-TW" dirty="0"/>
              <a:t>PhantomPhreak, a Counterparty co-founder said: </a:t>
            </a:r>
          </a:p>
          <a:p>
            <a:pPr lvl="2" algn="just">
              <a:lnSpc>
                <a:spcPct val="95000"/>
              </a:lnSpc>
              <a:spcBef>
                <a:spcPts val="1200"/>
              </a:spcBef>
            </a:pPr>
            <a:r>
              <a:rPr lang="en-US" altLang="zh-TW" dirty="0"/>
              <a:t>“First of all, Counterparty transactions are financial transactions. Second, </a:t>
            </a:r>
            <a:r>
              <a:rPr lang="en-US" altLang="zh-TW" dirty="0">
                <a:solidFill>
                  <a:srgbClr val="0000FF"/>
                </a:solidFill>
              </a:rPr>
              <a:t>every full node has consented to download and store the Bitcoin blockchain, no less</a:t>
            </a:r>
            <a:r>
              <a:rPr lang="en-US" altLang="zh-TW" dirty="0"/>
              <a:t>. That is, transactions that accord to the Bitcoin protocol, which Counterparty transactions obviously do.”</a:t>
            </a:r>
          </a:p>
          <a:p>
            <a:pPr lvl="2" algn="just">
              <a:lnSpc>
                <a:spcPct val="95000"/>
              </a:lnSpc>
              <a:spcBef>
                <a:spcPts val="1200"/>
              </a:spcBef>
            </a:pPr>
            <a:r>
              <a:rPr lang="en-US" altLang="zh-TW" dirty="0"/>
              <a:t>“Bitcoin does lots of things that it was not originally intended to do. Yes, we’d greatly prefer to use a more elegant solution than what we have now. </a:t>
            </a:r>
            <a:r>
              <a:rPr lang="en-US" altLang="zh-TW" dirty="0">
                <a:solidFill>
                  <a:srgbClr val="0000FF"/>
                </a:solidFill>
              </a:rPr>
              <a:t>Counterparty was originally designed to use the OP_RETURN output to store all of its message data, which I feel is very elegant, and leaves a minimal impact on the blockchain</a:t>
            </a:r>
            <a:r>
              <a:rPr lang="en-US" altLang="zh-TW" dirty="0"/>
              <a:t>. We planned all of our message formats around the 80 byte limit announced by Gavin on the official Bitcoin blog. We only use multi-sig outputs because we have no other choice. We don’t want to extend the Bitcoin protocol. We want to do something entirely within it, and as simply and directly as possible, for the benefits to stability, security etc.”</a:t>
            </a:r>
          </a:p>
        </p:txBody>
      </p:sp>
      <p:sp>
        <p:nvSpPr>
          <p:cNvPr id="4" name="投影片編號版面配置區 3">
            <a:extLst>
              <a:ext uri="{FF2B5EF4-FFF2-40B4-BE49-F238E27FC236}">
                <a16:creationId xmlns:a16="http://schemas.microsoft.com/office/drawing/2014/main" id="{F7E78098-2C26-402B-913C-2DFA19C28FAF}"/>
              </a:ext>
            </a:extLst>
          </p:cNvPr>
          <p:cNvSpPr>
            <a:spLocks noGrp="1"/>
          </p:cNvSpPr>
          <p:nvPr>
            <p:ph type="sldNum" sz="quarter" idx="12"/>
          </p:nvPr>
        </p:nvSpPr>
        <p:spPr/>
        <p:txBody>
          <a:bodyPr/>
          <a:lstStyle/>
          <a:p>
            <a:fld id="{8C04AE96-B1B9-4ED2-B3ED-30B2680CEC7B}" type="slidenum">
              <a:rPr lang="zh-TW" altLang="en-US" smtClean="0"/>
              <a:pPr/>
              <a:t>24</a:t>
            </a:fld>
            <a:endParaRPr lang="zh-TW" altLang="en-US"/>
          </a:p>
        </p:txBody>
      </p:sp>
    </p:spTree>
    <p:extLst>
      <p:ext uri="{BB962C8B-B14F-4D97-AF65-F5344CB8AC3E}">
        <p14:creationId xmlns:p14="http://schemas.microsoft.com/office/powerpoint/2010/main" val="400350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B0789-9661-40EF-8581-3378D8DB7E25}"/>
              </a:ext>
            </a:extLst>
          </p:cNvPr>
          <p:cNvSpPr>
            <a:spLocks noGrp="1"/>
          </p:cNvSpPr>
          <p:nvPr>
            <p:ph type="title"/>
          </p:nvPr>
        </p:nvSpPr>
        <p:spPr>
          <a:xfrm>
            <a:off x="838200" y="365125"/>
            <a:ext cx="10515600" cy="1016203"/>
          </a:xfrm>
        </p:spPr>
        <p:txBody>
          <a:bodyPr/>
          <a:lstStyle/>
          <a:p>
            <a:r>
              <a:rPr lang="en-US" altLang="zh-TW" dirty="0"/>
              <a:t>The OP_Return Wars of 2014 (5/5)</a:t>
            </a:r>
            <a:endParaRPr lang="zh-TW" altLang="en-US" dirty="0"/>
          </a:p>
        </p:txBody>
      </p:sp>
      <p:sp>
        <p:nvSpPr>
          <p:cNvPr id="3" name="內容版面配置區 2">
            <a:extLst>
              <a:ext uri="{FF2B5EF4-FFF2-40B4-BE49-F238E27FC236}">
                <a16:creationId xmlns:a16="http://schemas.microsoft.com/office/drawing/2014/main" id="{C02C37AC-BDF1-4493-8085-58D2B2278DA9}"/>
              </a:ext>
            </a:extLst>
          </p:cNvPr>
          <p:cNvSpPr>
            <a:spLocks noGrp="1"/>
          </p:cNvSpPr>
          <p:nvPr>
            <p:ph idx="1"/>
          </p:nvPr>
        </p:nvSpPr>
        <p:spPr>
          <a:xfrm>
            <a:off x="838200" y="1488332"/>
            <a:ext cx="10515600" cy="4868018"/>
          </a:xfrm>
        </p:spPr>
        <p:txBody>
          <a:bodyPr>
            <a:normAutofit/>
          </a:bodyPr>
          <a:lstStyle/>
          <a:p>
            <a:pPr algn="just">
              <a:spcBef>
                <a:spcPts val="600"/>
              </a:spcBef>
            </a:pPr>
            <a:r>
              <a:rPr lang="en-US" altLang="zh-TW" dirty="0"/>
              <a:t>Some developers left Bitcoin as a result of this and instead built their protocols on other blockchain systems such as Ethereum. </a:t>
            </a:r>
          </a:p>
          <a:p>
            <a:pPr lvl="1" algn="just">
              <a:spcBef>
                <a:spcPts val="600"/>
              </a:spcBef>
            </a:pPr>
            <a:r>
              <a:rPr lang="en-US" altLang="zh-TW" dirty="0"/>
              <a:t>After around 2014, most developers interested in DApps focused on building on Ethereum or other systems, not on Bitcoin. Ethereum then achieved a critical mass of developer interest and momentum, and DApp development on Bitcoin was minimal.</a:t>
            </a:r>
          </a:p>
          <a:p>
            <a:pPr algn="just">
              <a:spcBef>
                <a:spcPts val="1200"/>
              </a:spcBef>
            </a:pPr>
            <a:r>
              <a:rPr lang="en-US" altLang="zh-TW" dirty="0">
                <a:solidFill>
                  <a:srgbClr val="FF0000"/>
                </a:solidFill>
              </a:rPr>
              <a:t>In 2016, Bitcoin Core 0.11.1 finally increased the relay limit to 80 bytes, the limit we have today</a:t>
            </a:r>
            <a:r>
              <a:rPr lang="en-US" altLang="zh-TW" dirty="0"/>
              <a:t>. </a:t>
            </a:r>
          </a:p>
          <a:p>
            <a:pPr lvl="1" algn="just">
              <a:spcBef>
                <a:spcPts val="600"/>
              </a:spcBef>
            </a:pPr>
            <a:r>
              <a:rPr lang="en-US" altLang="zh-TW" dirty="0"/>
              <a:t>This means that if one wants a transaction with an OP_Return output of over 80 bytes today, one has to mine it themselves or send it directly to a miner. (Bitcoin’s consensus rules allow an OP_Return size of up to 10,000 bytes.)</a:t>
            </a:r>
          </a:p>
        </p:txBody>
      </p:sp>
      <p:sp>
        <p:nvSpPr>
          <p:cNvPr id="4" name="投影片編號版面配置區 3">
            <a:extLst>
              <a:ext uri="{FF2B5EF4-FFF2-40B4-BE49-F238E27FC236}">
                <a16:creationId xmlns:a16="http://schemas.microsoft.com/office/drawing/2014/main" id="{F7E78098-2C26-402B-913C-2DFA19C28FAF}"/>
              </a:ext>
            </a:extLst>
          </p:cNvPr>
          <p:cNvSpPr>
            <a:spLocks noGrp="1"/>
          </p:cNvSpPr>
          <p:nvPr>
            <p:ph type="sldNum" sz="quarter" idx="12"/>
          </p:nvPr>
        </p:nvSpPr>
        <p:spPr/>
        <p:txBody>
          <a:bodyPr/>
          <a:lstStyle/>
          <a:p>
            <a:fld id="{8C04AE96-B1B9-4ED2-B3ED-30B2680CEC7B}" type="slidenum">
              <a:rPr lang="zh-TW" altLang="en-US" smtClean="0"/>
              <a:pPr/>
              <a:t>25</a:t>
            </a:fld>
            <a:endParaRPr lang="zh-TW" altLang="en-US"/>
          </a:p>
        </p:txBody>
      </p:sp>
      <p:sp>
        <p:nvSpPr>
          <p:cNvPr id="5" name="矩形 4">
            <a:extLst>
              <a:ext uri="{FF2B5EF4-FFF2-40B4-BE49-F238E27FC236}">
                <a16:creationId xmlns:a16="http://schemas.microsoft.com/office/drawing/2014/main" id="{EA03A685-C450-41F2-8C3E-5F604D698D94}"/>
              </a:ext>
            </a:extLst>
          </p:cNvPr>
          <p:cNvSpPr/>
          <p:nvPr/>
        </p:nvSpPr>
        <p:spPr>
          <a:xfrm>
            <a:off x="758791" y="5849236"/>
            <a:ext cx="10674417" cy="400110"/>
          </a:xfrm>
          <a:prstGeom prst="rect">
            <a:avLst/>
          </a:prstGeom>
        </p:spPr>
        <p:txBody>
          <a:bodyPr wrap="square">
            <a:spAutoFit/>
          </a:bodyPr>
          <a:lstStyle/>
          <a:p>
            <a:r>
              <a:rPr lang="en-US" altLang="zh-TW" sz="2000" dirty="0">
                <a:hlinkClick r:id="rId3"/>
              </a:rPr>
              <a:t>https://bitcoin.stackexchange.com/questions/117594/what-are-bitcoins-transaction-and-script-limits</a:t>
            </a:r>
            <a:endParaRPr lang="en-US" altLang="zh-TW" sz="2000" dirty="0"/>
          </a:p>
        </p:txBody>
      </p:sp>
    </p:spTree>
    <p:extLst>
      <p:ext uri="{BB962C8B-B14F-4D97-AF65-F5344CB8AC3E}">
        <p14:creationId xmlns:p14="http://schemas.microsoft.com/office/powerpoint/2010/main" val="1735382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11AFE4-705B-4C5E-944D-ADF65508E69B}"/>
              </a:ext>
            </a:extLst>
          </p:cNvPr>
          <p:cNvSpPr>
            <a:spLocks noGrp="1"/>
          </p:cNvSpPr>
          <p:nvPr>
            <p:ph type="title"/>
          </p:nvPr>
        </p:nvSpPr>
        <p:spPr/>
        <p:txBody>
          <a:bodyPr/>
          <a:lstStyle/>
          <a:p>
            <a:r>
              <a:rPr lang="en-US" altLang="zh-TW" dirty="0"/>
              <a:t>Introduction to Counterparty</a:t>
            </a:r>
            <a:endParaRPr lang="zh-TW" altLang="en-US" dirty="0"/>
          </a:p>
        </p:txBody>
      </p:sp>
      <p:sp>
        <p:nvSpPr>
          <p:cNvPr id="3" name="內容版面配置區 2">
            <a:extLst>
              <a:ext uri="{FF2B5EF4-FFF2-40B4-BE49-F238E27FC236}">
                <a16:creationId xmlns:a16="http://schemas.microsoft.com/office/drawing/2014/main" id="{7AE63A48-43BB-40F4-8994-E20476DC41A6}"/>
              </a:ext>
            </a:extLst>
          </p:cNvPr>
          <p:cNvSpPr>
            <a:spLocks noGrp="1"/>
          </p:cNvSpPr>
          <p:nvPr>
            <p:ph idx="1"/>
          </p:nvPr>
        </p:nvSpPr>
        <p:spPr/>
        <p:txBody>
          <a:bodyPr/>
          <a:lstStyle/>
          <a:p>
            <a:r>
              <a:rPr lang="en-US" altLang="zh-TW" dirty="0">
                <a:hlinkClick r:id="rId2"/>
              </a:rPr>
              <a:t>https://coinmarketcap.com/currencies/counterparty/</a:t>
            </a:r>
            <a:endParaRPr lang="en-US" altLang="zh-TW" dirty="0"/>
          </a:p>
          <a:p>
            <a:r>
              <a:rPr lang="en-US" altLang="zh-TW" dirty="0">
                <a:hlinkClick r:id="rId3"/>
              </a:rPr>
              <a:t>https://counterparty.io/</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D965F77E-18D2-475D-8F71-0A3D4A5A2F79}"/>
              </a:ext>
            </a:extLst>
          </p:cNvPr>
          <p:cNvSpPr>
            <a:spLocks noGrp="1"/>
          </p:cNvSpPr>
          <p:nvPr>
            <p:ph type="sldNum" sz="quarter" idx="12"/>
          </p:nvPr>
        </p:nvSpPr>
        <p:spPr/>
        <p:txBody>
          <a:bodyPr/>
          <a:lstStyle/>
          <a:p>
            <a:fld id="{8C04AE96-B1B9-4ED2-B3ED-30B2680CEC7B}" type="slidenum">
              <a:rPr lang="zh-TW" altLang="en-US" smtClean="0"/>
              <a:pPr/>
              <a:t>26</a:t>
            </a:fld>
            <a:endParaRPr lang="zh-TW" altLang="en-US"/>
          </a:p>
        </p:txBody>
      </p:sp>
      <p:pic>
        <p:nvPicPr>
          <p:cNvPr id="5" name="圖片 4">
            <a:extLst>
              <a:ext uri="{FF2B5EF4-FFF2-40B4-BE49-F238E27FC236}">
                <a16:creationId xmlns:a16="http://schemas.microsoft.com/office/drawing/2014/main" id="{D0187C91-7F22-427F-9ACA-5EFB1CBDC768}"/>
              </a:ext>
            </a:extLst>
          </p:cNvPr>
          <p:cNvPicPr>
            <a:picLocks noChangeAspect="1"/>
          </p:cNvPicPr>
          <p:nvPr/>
        </p:nvPicPr>
        <p:blipFill>
          <a:blip r:embed="rId4"/>
          <a:stretch>
            <a:fillRect/>
          </a:stretch>
        </p:blipFill>
        <p:spPr>
          <a:xfrm>
            <a:off x="722465" y="3265936"/>
            <a:ext cx="5376795" cy="2451470"/>
          </a:xfrm>
          <a:prstGeom prst="rect">
            <a:avLst/>
          </a:prstGeom>
        </p:spPr>
      </p:pic>
      <p:pic>
        <p:nvPicPr>
          <p:cNvPr id="6" name="圖片 5">
            <a:extLst>
              <a:ext uri="{FF2B5EF4-FFF2-40B4-BE49-F238E27FC236}">
                <a16:creationId xmlns:a16="http://schemas.microsoft.com/office/drawing/2014/main" id="{B5E16552-6B06-42CC-AB7C-855F1A28F9E3}"/>
              </a:ext>
            </a:extLst>
          </p:cNvPr>
          <p:cNvPicPr>
            <a:picLocks noChangeAspect="1"/>
          </p:cNvPicPr>
          <p:nvPr/>
        </p:nvPicPr>
        <p:blipFill>
          <a:blip r:embed="rId5"/>
          <a:stretch>
            <a:fillRect/>
          </a:stretch>
        </p:blipFill>
        <p:spPr>
          <a:xfrm>
            <a:off x="6293002" y="3265935"/>
            <a:ext cx="5205177" cy="2451471"/>
          </a:xfrm>
          <a:prstGeom prst="rect">
            <a:avLst/>
          </a:prstGeom>
        </p:spPr>
      </p:pic>
      <p:pic>
        <p:nvPicPr>
          <p:cNvPr id="7" name="圖片 6">
            <a:extLst>
              <a:ext uri="{FF2B5EF4-FFF2-40B4-BE49-F238E27FC236}">
                <a16:creationId xmlns:a16="http://schemas.microsoft.com/office/drawing/2014/main" id="{89905053-633D-487B-91E3-3212BE80B0C5}"/>
              </a:ext>
            </a:extLst>
          </p:cNvPr>
          <p:cNvPicPr>
            <a:picLocks noChangeAspect="1"/>
          </p:cNvPicPr>
          <p:nvPr/>
        </p:nvPicPr>
        <p:blipFill>
          <a:blip r:embed="rId6"/>
          <a:stretch>
            <a:fillRect/>
          </a:stretch>
        </p:blipFill>
        <p:spPr>
          <a:xfrm>
            <a:off x="9769642" y="2138381"/>
            <a:ext cx="1728537" cy="1127555"/>
          </a:xfrm>
          <a:prstGeom prst="rect">
            <a:avLst/>
          </a:prstGeom>
        </p:spPr>
      </p:pic>
    </p:spTree>
    <p:extLst>
      <p:ext uri="{BB962C8B-B14F-4D97-AF65-F5344CB8AC3E}">
        <p14:creationId xmlns:p14="http://schemas.microsoft.com/office/powerpoint/2010/main" val="2990414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29F83-DB3A-4097-8DC4-77BF307B3360}"/>
              </a:ext>
            </a:extLst>
          </p:cNvPr>
          <p:cNvSpPr>
            <a:spLocks noGrp="1"/>
          </p:cNvSpPr>
          <p:nvPr>
            <p:ph type="title"/>
          </p:nvPr>
        </p:nvSpPr>
        <p:spPr/>
        <p:txBody>
          <a:bodyPr/>
          <a:lstStyle/>
          <a:p>
            <a:r>
              <a:rPr lang="en-US" altLang="zh-TW" dirty="0"/>
              <a:t>Bitcoin </a:t>
            </a:r>
            <a:r>
              <a:rPr lang="en-US" altLang="zh-TW" dirty="0">
                <a:solidFill>
                  <a:srgbClr val="0070C0"/>
                </a:solidFill>
              </a:rPr>
              <a:t>Ordinal</a:t>
            </a:r>
            <a:r>
              <a:rPr lang="en-US" altLang="zh-TW" dirty="0"/>
              <a:t> Theory (1/3)</a:t>
            </a:r>
            <a:endParaRPr lang="zh-TW" altLang="en-US" dirty="0"/>
          </a:p>
        </p:txBody>
      </p:sp>
      <p:sp>
        <p:nvSpPr>
          <p:cNvPr id="3" name="內容版面配置區 2">
            <a:extLst>
              <a:ext uri="{FF2B5EF4-FFF2-40B4-BE49-F238E27FC236}">
                <a16:creationId xmlns:a16="http://schemas.microsoft.com/office/drawing/2014/main" id="{8143B6DB-0ACE-4A01-B6C1-9F3C98FBC32B}"/>
              </a:ext>
            </a:extLst>
          </p:cNvPr>
          <p:cNvSpPr>
            <a:spLocks noGrp="1"/>
          </p:cNvSpPr>
          <p:nvPr>
            <p:ph idx="1"/>
          </p:nvPr>
        </p:nvSpPr>
        <p:spPr>
          <a:xfrm>
            <a:off x="838200" y="1488332"/>
            <a:ext cx="10515600" cy="4868018"/>
          </a:xfrm>
        </p:spPr>
        <p:txBody>
          <a:bodyPr>
            <a:normAutofit/>
          </a:bodyPr>
          <a:lstStyle/>
          <a:p>
            <a:pPr algn="just">
              <a:lnSpc>
                <a:spcPct val="95000"/>
              </a:lnSpc>
              <a:spcBef>
                <a:spcPts val="600"/>
              </a:spcBef>
            </a:pPr>
            <a:r>
              <a:rPr lang="en-US" altLang="zh-TW" dirty="0"/>
              <a:t>Ordinals are a </a:t>
            </a:r>
            <a:r>
              <a:rPr lang="en-US" altLang="zh-TW" dirty="0">
                <a:solidFill>
                  <a:srgbClr val="0070C0"/>
                </a:solidFill>
              </a:rPr>
              <a:t>numbering scheme for satoshis </a:t>
            </a:r>
            <a:r>
              <a:rPr lang="en-US" altLang="zh-TW" dirty="0"/>
              <a:t>(sats) that allows </a:t>
            </a:r>
            <a:r>
              <a:rPr lang="en-US" altLang="zh-TW" dirty="0">
                <a:solidFill>
                  <a:srgbClr val="0000FF"/>
                </a:solidFill>
              </a:rPr>
              <a:t>tracking and transferring individual satoshis</a:t>
            </a:r>
            <a:r>
              <a:rPr lang="en-US" altLang="zh-TW" dirty="0"/>
              <a:t>. These numbers are called ordinal numbers.</a:t>
            </a:r>
          </a:p>
          <a:p>
            <a:pPr lvl="1" algn="just">
              <a:lnSpc>
                <a:spcPct val="95000"/>
              </a:lnSpc>
              <a:spcBef>
                <a:spcPts val="600"/>
              </a:spcBef>
            </a:pPr>
            <a:r>
              <a:rPr lang="en-US" altLang="zh-TW" dirty="0"/>
              <a:t>Satoshis are the smallest unit of Bitcoin with a value of 0.00000001 BTC. </a:t>
            </a:r>
          </a:p>
          <a:p>
            <a:pPr lvl="1" algn="just">
              <a:lnSpc>
                <a:spcPct val="95000"/>
              </a:lnSpc>
              <a:spcBef>
                <a:spcPts val="600"/>
              </a:spcBef>
            </a:pPr>
            <a:r>
              <a:rPr lang="en-US" altLang="zh-TW" dirty="0"/>
              <a:t>Satoshis are numbered in the order in which they're mined, and transferred from transaction inputs to transaction outputs first-in-first-out.</a:t>
            </a:r>
          </a:p>
          <a:p>
            <a:pPr lvl="1" algn="just">
              <a:lnSpc>
                <a:spcPct val="95000"/>
              </a:lnSpc>
              <a:spcBef>
                <a:spcPts val="600"/>
              </a:spcBef>
            </a:pPr>
            <a:r>
              <a:rPr lang="en-US" altLang="zh-TW" dirty="0"/>
              <a:t>Both the numbering scheme and the transfer scheme rely on order, the numbering scheme on the order in which satoshis are mined, and the transfer scheme on the order of transaction inputs and outputs. Thus the name, ordinals.</a:t>
            </a:r>
          </a:p>
          <a:p>
            <a:pPr lvl="1" algn="just">
              <a:lnSpc>
                <a:spcPct val="95000"/>
              </a:lnSpc>
              <a:spcBef>
                <a:spcPts val="600"/>
              </a:spcBef>
            </a:pPr>
            <a:r>
              <a:rPr lang="en-US" altLang="zh-TW" dirty="0">
                <a:solidFill>
                  <a:srgbClr val="0070C0"/>
                </a:solidFill>
              </a:rPr>
              <a:t>Ordinal theory does not require a separate token, another blockchain, or any changes to Bitcoin. It works right now</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80F29FF-8B68-4425-A4B8-04EB1B8D8B67}"/>
              </a:ext>
            </a:extLst>
          </p:cNvPr>
          <p:cNvSpPr>
            <a:spLocks noGrp="1"/>
          </p:cNvSpPr>
          <p:nvPr>
            <p:ph type="sldNum" sz="quarter" idx="12"/>
          </p:nvPr>
        </p:nvSpPr>
        <p:spPr/>
        <p:txBody>
          <a:bodyPr/>
          <a:lstStyle/>
          <a:p>
            <a:fld id="{8C04AE96-B1B9-4ED2-B3ED-30B2680CEC7B}" type="slidenum">
              <a:rPr lang="zh-TW" altLang="en-US" smtClean="0"/>
              <a:pPr/>
              <a:t>27</a:t>
            </a:fld>
            <a:endParaRPr lang="zh-TW" altLang="en-US"/>
          </a:p>
        </p:txBody>
      </p:sp>
      <p:sp>
        <p:nvSpPr>
          <p:cNvPr id="5" name="矩形 4">
            <a:extLst>
              <a:ext uri="{FF2B5EF4-FFF2-40B4-BE49-F238E27FC236}">
                <a16:creationId xmlns:a16="http://schemas.microsoft.com/office/drawing/2014/main" id="{164C05B0-8CAC-49B0-9B64-7213BA6B2105}"/>
              </a:ext>
            </a:extLst>
          </p:cNvPr>
          <p:cNvSpPr/>
          <p:nvPr/>
        </p:nvSpPr>
        <p:spPr>
          <a:xfrm>
            <a:off x="7400815" y="753875"/>
            <a:ext cx="4024371" cy="369332"/>
          </a:xfrm>
          <a:prstGeom prst="rect">
            <a:avLst/>
          </a:prstGeom>
        </p:spPr>
        <p:txBody>
          <a:bodyPr wrap="square">
            <a:spAutoFit/>
          </a:bodyPr>
          <a:lstStyle/>
          <a:p>
            <a:pPr algn="just">
              <a:spcBef>
                <a:spcPts val="0"/>
              </a:spcBef>
            </a:pPr>
            <a:r>
              <a:rPr lang="en-US" altLang="zh-TW" dirty="0">
                <a:hlinkClick r:id="rId2"/>
              </a:rPr>
              <a:t>https://docs.ordinals.com/overview.html</a:t>
            </a:r>
            <a:endParaRPr lang="en-US" altLang="zh-TW" dirty="0"/>
          </a:p>
        </p:txBody>
      </p:sp>
    </p:spTree>
    <p:extLst>
      <p:ext uri="{BB962C8B-B14F-4D97-AF65-F5344CB8AC3E}">
        <p14:creationId xmlns:p14="http://schemas.microsoft.com/office/powerpoint/2010/main" val="3678331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29F83-DB3A-4097-8DC4-77BF307B3360}"/>
              </a:ext>
            </a:extLst>
          </p:cNvPr>
          <p:cNvSpPr>
            <a:spLocks noGrp="1"/>
          </p:cNvSpPr>
          <p:nvPr>
            <p:ph type="title"/>
          </p:nvPr>
        </p:nvSpPr>
        <p:spPr/>
        <p:txBody>
          <a:bodyPr/>
          <a:lstStyle/>
          <a:p>
            <a:r>
              <a:rPr lang="en-US" altLang="zh-TW" dirty="0"/>
              <a:t>Bitcoin Ordinal Theory (2/3)</a:t>
            </a:r>
            <a:endParaRPr lang="zh-TW" altLang="en-US" dirty="0"/>
          </a:p>
        </p:txBody>
      </p:sp>
      <p:sp>
        <p:nvSpPr>
          <p:cNvPr id="3" name="內容版面配置區 2">
            <a:extLst>
              <a:ext uri="{FF2B5EF4-FFF2-40B4-BE49-F238E27FC236}">
                <a16:creationId xmlns:a16="http://schemas.microsoft.com/office/drawing/2014/main" id="{8143B6DB-0ACE-4A01-B6C1-9F3C98FBC32B}"/>
              </a:ext>
            </a:extLst>
          </p:cNvPr>
          <p:cNvSpPr>
            <a:spLocks noGrp="1"/>
          </p:cNvSpPr>
          <p:nvPr>
            <p:ph idx="1"/>
          </p:nvPr>
        </p:nvSpPr>
        <p:spPr>
          <a:xfrm>
            <a:off x="838200" y="1488332"/>
            <a:ext cx="10515600" cy="4868018"/>
          </a:xfrm>
        </p:spPr>
        <p:txBody>
          <a:bodyPr>
            <a:normAutofit/>
          </a:bodyPr>
          <a:lstStyle/>
          <a:p>
            <a:pPr algn="just">
              <a:lnSpc>
                <a:spcPct val="95000"/>
              </a:lnSpc>
              <a:spcBef>
                <a:spcPts val="600"/>
              </a:spcBef>
            </a:pPr>
            <a:r>
              <a:rPr lang="en-US" altLang="zh-TW" dirty="0"/>
              <a:t>Rarity</a:t>
            </a:r>
          </a:p>
          <a:p>
            <a:pPr lvl="1" algn="just">
              <a:lnSpc>
                <a:spcPct val="95000"/>
              </a:lnSpc>
              <a:spcBef>
                <a:spcPts val="600"/>
              </a:spcBef>
            </a:pPr>
            <a:r>
              <a:rPr lang="en-US" altLang="zh-TW" dirty="0"/>
              <a:t>Humans are collectors, and since satoshis can now be tracked and transferred, people will naturally want to collect them. Ordinal theorists can decide for themselves which sats are rare and desirable.</a:t>
            </a:r>
          </a:p>
          <a:p>
            <a:pPr lvl="1" algn="just">
              <a:lnSpc>
                <a:spcPct val="95000"/>
              </a:lnSpc>
              <a:spcBef>
                <a:spcPts val="600"/>
              </a:spcBef>
            </a:pPr>
            <a:r>
              <a:rPr lang="en-US" altLang="zh-TW" dirty="0"/>
              <a:t>Rarity levels:</a:t>
            </a:r>
          </a:p>
          <a:p>
            <a:pPr lvl="1" algn="just">
              <a:lnSpc>
                <a:spcPct val="95000"/>
              </a:lnSpc>
              <a:spcBef>
                <a:spcPts val="600"/>
              </a:spcBef>
            </a:pPr>
            <a:r>
              <a:rPr lang="en-US" altLang="zh-TW" dirty="0">
                <a:solidFill>
                  <a:srgbClr val="0070C0"/>
                </a:solidFill>
              </a:rPr>
              <a:t>common</a:t>
            </a:r>
            <a:r>
              <a:rPr lang="en-US" altLang="zh-TW" dirty="0"/>
              <a:t>: Any sat that is not the first sat of its block</a:t>
            </a:r>
          </a:p>
          <a:p>
            <a:pPr lvl="1" algn="just">
              <a:lnSpc>
                <a:spcPct val="95000"/>
              </a:lnSpc>
              <a:spcBef>
                <a:spcPts val="600"/>
              </a:spcBef>
            </a:pPr>
            <a:r>
              <a:rPr lang="en-US" altLang="zh-TW" dirty="0">
                <a:solidFill>
                  <a:srgbClr val="0070C0"/>
                </a:solidFill>
              </a:rPr>
              <a:t>uncommon</a:t>
            </a:r>
            <a:r>
              <a:rPr lang="en-US" altLang="zh-TW" dirty="0"/>
              <a:t>: The first sat of each block</a:t>
            </a:r>
          </a:p>
          <a:p>
            <a:pPr lvl="1" algn="just">
              <a:lnSpc>
                <a:spcPct val="95000"/>
              </a:lnSpc>
              <a:spcBef>
                <a:spcPts val="600"/>
              </a:spcBef>
            </a:pPr>
            <a:r>
              <a:rPr lang="en-US" altLang="zh-TW" dirty="0">
                <a:solidFill>
                  <a:srgbClr val="0070C0"/>
                </a:solidFill>
              </a:rPr>
              <a:t>rare</a:t>
            </a:r>
            <a:r>
              <a:rPr lang="en-US" altLang="zh-TW" dirty="0"/>
              <a:t>: The first sat of each difficulty adjustment period</a:t>
            </a:r>
          </a:p>
          <a:p>
            <a:pPr lvl="1" algn="just">
              <a:lnSpc>
                <a:spcPct val="95000"/>
              </a:lnSpc>
              <a:spcBef>
                <a:spcPts val="600"/>
              </a:spcBef>
            </a:pPr>
            <a:r>
              <a:rPr lang="en-US" altLang="zh-TW" dirty="0">
                <a:solidFill>
                  <a:srgbClr val="0070C0"/>
                </a:solidFill>
              </a:rPr>
              <a:t>epic</a:t>
            </a:r>
            <a:r>
              <a:rPr lang="en-US" altLang="zh-TW" dirty="0"/>
              <a:t>: The first sat of each halving epoch</a:t>
            </a:r>
          </a:p>
          <a:p>
            <a:pPr lvl="1" algn="just">
              <a:lnSpc>
                <a:spcPct val="95000"/>
              </a:lnSpc>
              <a:spcBef>
                <a:spcPts val="600"/>
              </a:spcBef>
            </a:pPr>
            <a:r>
              <a:rPr lang="en-US" altLang="zh-TW" dirty="0">
                <a:solidFill>
                  <a:srgbClr val="0070C0"/>
                </a:solidFill>
              </a:rPr>
              <a:t>legendary</a:t>
            </a:r>
            <a:r>
              <a:rPr lang="en-US" altLang="zh-TW" dirty="0"/>
              <a:t>: The first sat of each cycle</a:t>
            </a:r>
          </a:p>
          <a:p>
            <a:pPr lvl="1" algn="just">
              <a:lnSpc>
                <a:spcPct val="95000"/>
              </a:lnSpc>
              <a:spcBef>
                <a:spcPts val="600"/>
              </a:spcBef>
            </a:pPr>
            <a:r>
              <a:rPr lang="en-US" altLang="zh-TW" dirty="0">
                <a:solidFill>
                  <a:srgbClr val="0070C0"/>
                </a:solidFill>
              </a:rPr>
              <a:t>mythic</a:t>
            </a:r>
            <a:r>
              <a:rPr lang="en-US" altLang="zh-TW" dirty="0"/>
              <a:t>: The first sat of the genesis block</a:t>
            </a:r>
          </a:p>
          <a:p>
            <a:pPr lvl="1" algn="just">
              <a:lnSpc>
                <a:spcPct val="95000"/>
              </a:lnSpc>
              <a:spcBef>
                <a:spcPts val="600"/>
              </a:spcBef>
            </a:pPr>
            <a:endParaRPr lang="zh-TW" altLang="en-US" dirty="0"/>
          </a:p>
        </p:txBody>
      </p:sp>
      <p:sp>
        <p:nvSpPr>
          <p:cNvPr id="4" name="投影片編號版面配置區 3">
            <a:extLst>
              <a:ext uri="{FF2B5EF4-FFF2-40B4-BE49-F238E27FC236}">
                <a16:creationId xmlns:a16="http://schemas.microsoft.com/office/drawing/2014/main" id="{080F29FF-8B68-4425-A4B8-04EB1B8D8B67}"/>
              </a:ext>
            </a:extLst>
          </p:cNvPr>
          <p:cNvSpPr>
            <a:spLocks noGrp="1"/>
          </p:cNvSpPr>
          <p:nvPr>
            <p:ph type="sldNum" sz="quarter" idx="12"/>
          </p:nvPr>
        </p:nvSpPr>
        <p:spPr/>
        <p:txBody>
          <a:bodyPr/>
          <a:lstStyle/>
          <a:p>
            <a:fld id="{8C04AE96-B1B9-4ED2-B3ED-30B2680CEC7B}" type="slidenum">
              <a:rPr lang="zh-TW" altLang="en-US" smtClean="0"/>
              <a:pPr/>
              <a:t>28</a:t>
            </a:fld>
            <a:endParaRPr lang="zh-TW" altLang="en-US"/>
          </a:p>
        </p:txBody>
      </p:sp>
      <p:pic>
        <p:nvPicPr>
          <p:cNvPr id="6" name="圖片 5">
            <a:extLst>
              <a:ext uri="{FF2B5EF4-FFF2-40B4-BE49-F238E27FC236}">
                <a16:creationId xmlns:a16="http://schemas.microsoft.com/office/drawing/2014/main" id="{28CF16F9-808C-447E-9BBC-4B7C02F6DB0F}"/>
              </a:ext>
            </a:extLst>
          </p:cNvPr>
          <p:cNvPicPr>
            <a:picLocks noChangeAspect="1"/>
          </p:cNvPicPr>
          <p:nvPr/>
        </p:nvPicPr>
        <p:blipFill>
          <a:blip r:embed="rId2"/>
          <a:stretch>
            <a:fillRect/>
          </a:stretch>
        </p:blipFill>
        <p:spPr>
          <a:xfrm>
            <a:off x="8388068" y="3389854"/>
            <a:ext cx="2965732" cy="2601371"/>
          </a:xfrm>
          <a:prstGeom prst="rect">
            <a:avLst/>
          </a:prstGeom>
        </p:spPr>
      </p:pic>
    </p:spTree>
    <p:extLst>
      <p:ext uri="{BB962C8B-B14F-4D97-AF65-F5344CB8AC3E}">
        <p14:creationId xmlns:p14="http://schemas.microsoft.com/office/powerpoint/2010/main" val="399511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5970A2-CBF3-4D0C-BDB5-5CBE93D7AA5E}"/>
              </a:ext>
            </a:extLst>
          </p:cNvPr>
          <p:cNvSpPr>
            <a:spLocks noGrp="1"/>
          </p:cNvSpPr>
          <p:nvPr>
            <p:ph type="title"/>
          </p:nvPr>
        </p:nvSpPr>
        <p:spPr/>
        <p:txBody>
          <a:bodyPr/>
          <a:lstStyle/>
          <a:p>
            <a:r>
              <a:rPr lang="en-US" altLang="zh-TW" dirty="0"/>
              <a:t>Bitcoin Ordinal Theory (3/3)</a:t>
            </a:r>
            <a:endParaRPr lang="zh-TW" altLang="en-US" dirty="0"/>
          </a:p>
        </p:txBody>
      </p:sp>
      <p:sp>
        <p:nvSpPr>
          <p:cNvPr id="3" name="內容版面配置區 2">
            <a:extLst>
              <a:ext uri="{FF2B5EF4-FFF2-40B4-BE49-F238E27FC236}">
                <a16:creationId xmlns:a16="http://schemas.microsoft.com/office/drawing/2014/main" id="{BDFB21E9-CBAD-42F7-B6E0-A0C6144376D6}"/>
              </a:ext>
            </a:extLst>
          </p:cNvPr>
          <p:cNvSpPr>
            <a:spLocks noGrp="1"/>
          </p:cNvSpPr>
          <p:nvPr>
            <p:ph idx="1"/>
          </p:nvPr>
        </p:nvSpPr>
        <p:spPr>
          <a:xfrm>
            <a:off x="838200" y="1488332"/>
            <a:ext cx="10515600" cy="4868018"/>
          </a:xfrm>
        </p:spPr>
        <p:txBody>
          <a:bodyPr>
            <a:normAutofit/>
          </a:bodyPr>
          <a:lstStyle/>
          <a:p>
            <a:pPr algn="just"/>
            <a:r>
              <a:rPr lang="en-US" altLang="zh-TW" dirty="0"/>
              <a:t>Ordinal theory is a protocol for assigning serial numbers to satoshis, and tracking those satoshis as they are spent by transactions.</a:t>
            </a:r>
          </a:p>
          <a:p>
            <a:pPr lvl="1" algn="just">
              <a:spcBef>
                <a:spcPts val="600"/>
              </a:spcBef>
            </a:pPr>
            <a:r>
              <a:rPr lang="en-US" altLang="zh-TW" dirty="0">
                <a:solidFill>
                  <a:srgbClr val="0070C0"/>
                </a:solidFill>
              </a:rPr>
              <a:t>Ordinal numbers are assigned to satoshis in the order in which they are mined</a:t>
            </a:r>
            <a:r>
              <a:rPr lang="en-US" altLang="zh-TW" dirty="0"/>
              <a:t>. The first </a:t>
            </a:r>
            <a:r>
              <a:rPr lang="en-US" altLang="zh-TW" dirty="0" err="1"/>
              <a:t>satoshi</a:t>
            </a:r>
            <a:r>
              <a:rPr lang="en-US" altLang="zh-TW" dirty="0"/>
              <a:t> in the first block has ordinal number 0, the second has ordinal number 1, and the last </a:t>
            </a:r>
            <a:r>
              <a:rPr lang="en-US" altLang="zh-TW" dirty="0" err="1"/>
              <a:t>satoshi</a:t>
            </a:r>
            <a:r>
              <a:rPr lang="en-US" altLang="zh-TW" dirty="0"/>
              <a:t> of the first block has ordinal number 4,999,999,999.</a:t>
            </a:r>
          </a:p>
          <a:p>
            <a:pPr lvl="1" algn="just">
              <a:spcBef>
                <a:spcPts val="600"/>
              </a:spcBef>
            </a:pPr>
            <a:r>
              <a:rPr lang="en-US" altLang="zh-TW" dirty="0"/>
              <a:t>Satoshis live in outputs, but transactions destroy outputs and create new ones, so </a:t>
            </a:r>
            <a:r>
              <a:rPr lang="en-US" altLang="zh-TW" dirty="0">
                <a:solidFill>
                  <a:srgbClr val="0070C0"/>
                </a:solidFill>
              </a:rPr>
              <a:t>ordinal theory uses an algorithm to determine how satoshis hop from the inputs of a transaction to its outputs</a:t>
            </a:r>
            <a:r>
              <a:rPr lang="en-US" altLang="zh-TW" dirty="0"/>
              <a:t>.</a:t>
            </a:r>
          </a:p>
          <a:p>
            <a:pPr lvl="1" algn="just">
              <a:spcBef>
                <a:spcPts val="600"/>
              </a:spcBef>
            </a:pPr>
            <a:r>
              <a:rPr lang="en-US" altLang="zh-TW" dirty="0"/>
              <a:t>Satoshis transfer in first-in-first-out order. Think of the inputs to a transaction as being a list of satoshis, and the outputs as a list of slots, waiting to receive a </a:t>
            </a:r>
            <a:r>
              <a:rPr lang="en-US" altLang="zh-TW" dirty="0" err="1"/>
              <a:t>satoshi</a:t>
            </a:r>
            <a:r>
              <a:rPr lang="en-US" altLang="zh-TW" dirty="0"/>
              <a:t>. To assign input satoshis to slots, go through each </a:t>
            </a:r>
            <a:r>
              <a:rPr lang="en-US" altLang="zh-TW" dirty="0" err="1"/>
              <a:t>satoshi</a:t>
            </a:r>
            <a:r>
              <a:rPr lang="en-US" altLang="zh-TW" dirty="0"/>
              <a:t> in the inputs in order, and assign each to the first available slot in the outputs.</a:t>
            </a:r>
            <a:endParaRPr lang="zh-TW" altLang="en-US" dirty="0"/>
          </a:p>
        </p:txBody>
      </p:sp>
      <p:sp>
        <p:nvSpPr>
          <p:cNvPr id="4" name="投影片編號版面配置區 3">
            <a:extLst>
              <a:ext uri="{FF2B5EF4-FFF2-40B4-BE49-F238E27FC236}">
                <a16:creationId xmlns:a16="http://schemas.microsoft.com/office/drawing/2014/main" id="{6441FA88-B8F6-4F65-AE1E-7608D31FB27D}"/>
              </a:ext>
            </a:extLst>
          </p:cNvPr>
          <p:cNvSpPr>
            <a:spLocks noGrp="1"/>
          </p:cNvSpPr>
          <p:nvPr>
            <p:ph type="sldNum" sz="quarter" idx="12"/>
          </p:nvPr>
        </p:nvSpPr>
        <p:spPr/>
        <p:txBody>
          <a:bodyPr/>
          <a:lstStyle/>
          <a:p>
            <a:fld id="{8C04AE96-B1B9-4ED2-B3ED-30B2680CEC7B}" type="slidenum">
              <a:rPr lang="zh-TW" altLang="en-US" smtClean="0"/>
              <a:pPr/>
              <a:t>29</a:t>
            </a:fld>
            <a:endParaRPr lang="zh-TW" altLang="en-US"/>
          </a:p>
        </p:txBody>
      </p:sp>
      <p:sp>
        <p:nvSpPr>
          <p:cNvPr id="5" name="矩形 4">
            <a:extLst>
              <a:ext uri="{FF2B5EF4-FFF2-40B4-BE49-F238E27FC236}">
                <a16:creationId xmlns:a16="http://schemas.microsoft.com/office/drawing/2014/main" id="{2A214CBA-C786-4DF8-B424-0CC34BB77C12}"/>
              </a:ext>
            </a:extLst>
          </p:cNvPr>
          <p:cNvSpPr/>
          <p:nvPr/>
        </p:nvSpPr>
        <p:spPr>
          <a:xfrm>
            <a:off x="7499347" y="723097"/>
            <a:ext cx="3854453" cy="400110"/>
          </a:xfrm>
          <a:prstGeom prst="rect">
            <a:avLst/>
          </a:prstGeom>
        </p:spPr>
        <p:txBody>
          <a:bodyPr wrap="none">
            <a:spAutoFit/>
          </a:bodyPr>
          <a:lstStyle/>
          <a:p>
            <a:pPr algn="r"/>
            <a:r>
              <a:rPr lang="zh-TW" altLang="en-US" sz="2000" dirty="0">
                <a:hlinkClick r:id="rId2"/>
              </a:rPr>
              <a:t>https://docs.ordinals.com/faq.html</a:t>
            </a:r>
            <a:endParaRPr lang="zh-TW" altLang="en-US" sz="2000" dirty="0"/>
          </a:p>
        </p:txBody>
      </p:sp>
    </p:spTree>
    <p:extLst>
      <p:ext uri="{BB962C8B-B14F-4D97-AF65-F5344CB8AC3E}">
        <p14:creationId xmlns:p14="http://schemas.microsoft.com/office/powerpoint/2010/main" val="32744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210FD6-97E2-4223-AB04-1B8313D18969}"/>
              </a:ext>
            </a:extLst>
          </p:cNvPr>
          <p:cNvSpPr>
            <a:spLocks noGrp="1"/>
          </p:cNvSpPr>
          <p:nvPr>
            <p:ph type="title"/>
          </p:nvPr>
        </p:nvSpPr>
        <p:spPr/>
        <p:txBody>
          <a:bodyPr/>
          <a:lstStyle/>
          <a:p>
            <a:r>
              <a:rPr lang="en-US" altLang="zh-TW" dirty="0"/>
              <a:t>Introduction to Sidechains (2/2)</a:t>
            </a:r>
            <a:endParaRPr lang="zh-TW" altLang="en-US" dirty="0"/>
          </a:p>
        </p:txBody>
      </p:sp>
      <p:sp>
        <p:nvSpPr>
          <p:cNvPr id="4" name="投影片編號版面配置區 3">
            <a:extLst>
              <a:ext uri="{FF2B5EF4-FFF2-40B4-BE49-F238E27FC236}">
                <a16:creationId xmlns:a16="http://schemas.microsoft.com/office/drawing/2014/main" id="{984FB7AD-2173-47F8-BD69-5D5B6508F0D2}"/>
              </a:ext>
            </a:extLst>
          </p:cNvPr>
          <p:cNvSpPr>
            <a:spLocks noGrp="1"/>
          </p:cNvSpPr>
          <p:nvPr>
            <p:ph type="sldNum" sz="quarter" idx="12"/>
          </p:nvPr>
        </p:nvSpPr>
        <p:spPr/>
        <p:txBody>
          <a:bodyPr/>
          <a:lstStyle/>
          <a:p>
            <a:fld id="{8C04AE96-B1B9-4ED2-B3ED-30B2680CEC7B}" type="slidenum">
              <a:rPr lang="zh-TW" altLang="en-US" smtClean="0"/>
              <a:pPr/>
              <a:t>3</a:t>
            </a:fld>
            <a:endParaRPr lang="zh-TW" altLang="en-US"/>
          </a:p>
        </p:txBody>
      </p:sp>
      <p:pic>
        <p:nvPicPr>
          <p:cNvPr id="11" name="內容版面配置區 10">
            <a:extLst>
              <a:ext uri="{FF2B5EF4-FFF2-40B4-BE49-F238E27FC236}">
                <a16:creationId xmlns:a16="http://schemas.microsoft.com/office/drawing/2014/main" id="{008BB53B-D4CA-45A7-81C7-559B920E0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353" y="1338125"/>
            <a:ext cx="7135293" cy="4687888"/>
          </a:xfrm>
        </p:spPr>
      </p:pic>
      <p:sp>
        <p:nvSpPr>
          <p:cNvPr id="12" name="矩形 11">
            <a:extLst>
              <a:ext uri="{FF2B5EF4-FFF2-40B4-BE49-F238E27FC236}">
                <a16:creationId xmlns:a16="http://schemas.microsoft.com/office/drawing/2014/main" id="{01FD5D13-CB0C-4B18-B0D1-8EB6E6D2E1CB}"/>
              </a:ext>
            </a:extLst>
          </p:cNvPr>
          <p:cNvSpPr/>
          <p:nvPr/>
        </p:nvSpPr>
        <p:spPr>
          <a:xfrm>
            <a:off x="1771049" y="6169580"/>
            <a:ext cx="9317255" cy="369332"/>
          </a:xfrm>
          <a:prstGeom prst="rect">
            <a:avLst/>
          </a:prstGeom>
        </p:spPr>
        <p:txBody>
          <a:bodyPr wrap="square">
            <a:spAutoFit/>
          </a:bodyPr>
          <a:lstStyle/>
          <a:p>
            <a:r>
              <a:rPr lang="zh-TW" altLang="en-US" dirty="0">
                <a:hlinkClick r:id="rId3"/>
              </a:rPr>
              <a:t>https://www.nichanank.com/blog/2018/8/26/sidechains-scalability-a-closer-look-at-rootstock-rsk</a:t>
            </a:r>
            <a:endParaRPr lang="zh-TW" altLang="en-US" dirty="0"/>
          </a:p>
        </p:txBody>
      </p:sp>
    </p:spTree>
    <p:extLst>
      <p:ext uri="{BB962C8B-B14F-4D97-AF65-F5344CB8AC3E}">
        <p14:creationId xmlns:p14="http://schemas.microsoft.com/office/powerpoint/2010/main" val="427912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E8F54A-2131-4406-9D39-6B492920E2F5}"/>
              </a:ext>
            </a:extLst>
          </p:cNvPr>
          <p:cNvSpPr>
            <a:spLocks noGrp="1"/>
          </p:cNvSpPr>
          <p:nvPr>
            <p:ph type="title"/>
          </p:nvPr>
        </p:nvSpPr>
        <p:spPr/>
        <p:txBody>
          <a:bodyPr/>
          <a:lstStyle/>
          <a:p>
            <a:r>
              <a:rPr lang="en-US" altLang="zh-TW" dirty="0"/>
              <a:t>Bitcoin </a:t>
            </a:r>
            <a:r>
              <a:rPr lang="en-US" altLang="zh-TW" dirty="0">
                <a:solidFill>
                  <a:srgbClr val="0070C0"/>
                </a:solidFill>
              </a:rPr>
              <a:t>Inscriptions</a:t>
            </a:r>
            <a:r>
              <a:rPr lang="en-US" altLang="zh-TW" dirty="0"/>
              <a:t> (1/2)</a:t>
            </a:r>
            <a:endParaRPr lang="zh-TW" altLang="en-US" dirty="0"/>
          </a:p>
        </p:txBody>
      </p:sp>
      <p:sp>
        <p:nvSpPr>
          <p:cNvPr id="3" name="內容版面配置區 2">
            <a:extLst>
              <a:ext uri="{FF2B5EF4-FFF2-40B4-BE49-F238E27FC236}">
                <a16:creationId xmlns:a16="http://schemas.microsoft.com/office/drawing/2014/main" id="{49733B85-C40F-4AA1-8093-02D4685C6768}"/>
              </a:ext>
            </a:extLst>
          </p:cNvPr>
          <p:cNvSpPr>
            <a:spLocks noGrp="1"/>
          </p:cNvSpPr>
          <p:nvPr>
            <p:ph idx="1"/>
          </p:nvPr>
        </p:nvSpPr>
        <p:spPr>
          <a:xfrm>
            <a:off x="838200" y="1488332"/>
            <a:ext cx="10515600" cy="4868018"/>
          </a:xfrm>
        </p:spPr>
        <p:txBody>
          <a:bodyPr>
            <a:normAutofit/>
          </a:bodyPr>
          <a:lstStyle/>
          <a:p>
            <a:pPr algn="just">
              <a:spcBef>
                <a:spcPts val="600"/>
              </a:spcBef>
            </a:pPr>
            <a:r>
              <a:rPr lang="en-US" altLang="zh-TW" dirty="0">
                <a:solidFill>
                  <a:srgbClr val="0070C0"/>
                </a:solidFill>
              </a:rPr>
              <a:t>Inscriptions</a:t>
            </a:r>
            <a:r>
              <a:rPr lang="en-US" altLang="zh-TW" dirty="0"/>
              <a:t> </a:t>
            </a:r>
            <a:r>
              <a:rPr lang="en-US" altLang="zh-TW" dirty="0">
                <a:solidFill>
                  <a:srgbClr val="0000FF"/>
                </a:solidFill>
              </a:rPr>
              <a:t>inscribe sats with arbitrary content</a:t>
            </a:r>
            <a:r>
              <a:rPr lang="en-US" altLang="zh-TW" dirty="0"/>
              <a:t>, creating bitcoin-native digital artifacts, more commonly known as NFTs.</a:t>
            </a:r>
          </a:p>
          <a:p>
            <a:pPr lvl="1" algn="just">
              <a:spcBef>
                <a:spcPts val="600"/>
              </a:spcBef>
            </a:pPr>
            <a:r>
              <a:rPr lang="en-US" altLang="zh-TW" dirty="0">
                <a:solidFill>
                  <a:srgbClr val="0070C0"/>
                </a:solidFill>
              </a:rPr>
              <a:t>Inscriptions do not require a sidechain or separate token</a:t>
            </a:r>
            <a:r>
              <a:rPr lang="en-US" altLang="zh-TW" dirty="0"/>
              <a:t>.</a:t>
            </a:r>
          </a:p>
          <a:p>
            <a:pPr lvl="1" algn="just">
              <a:spcBef>
                <a:spcPts val="600"/>
              </a:spcBef>
            </a:pPr>
            <a:r>
              <a:rPr lang="en-US" altLang="zh-TW" dirty="0"/>
              <a:t>These inscribed sats can then be transferred using bitcoin transactions, sent to bitcoin addresses, and held in bitcoin UTXOs. These transactions, addresses, and UTXOs are normal bitcoin transactions, addresses, and UTXOs in all respects, with the exception that in order to send individual sats, transactions must control the order and value of inputs and outputs according to ordinal theory.</a:t>
            </a:r>
          </a:p>
          <a:p>
            <a:pPr lvl="1" algn="just">
              <a:spcBef>
                <a:spcPts val="600"/>
              </a:spcBef>
            </a:pPr>
            <a:r>
              <a:rPr lang="en-US" altLang="zh-TW" dirty="0"/>
              <a:t>An inscription consists of a content type, also known as a MIME type, and the content itself, which is a byte string. This allows inscription content to be returned from a web server, and for creating HTML inscriptions that use and remix the content of other inscriptions.</a:t>
            </a:r>
            <a:endParaRPr lang="zh-TW" altLang="en-US" dirty="0"/>
          </a:p>
        </p:txBody>
      </p:sp>
      <p:sp>
        <p:nvSpPr>
          <p:cNvPr id="4" name="投影片編號版面配置區 3">
            <a:extLst>
              <a:ext uri="{FF2B5EF4-FFF2-40B4-BE49-F238E27FC236}">
                <a16:creationId xmlns:a16="http://schemas.microsoft.com/office/drawing/2014/main" id="{8521AE9C-B996-4674-97EC-CEEF9F802E81}"/>
              </a:ext>
            </a:extLst>
          </p:cNvPr>
          <p:cNvSpPr>
            <a:spLocks noGrp="1"/>
          </p:cNvSpPr>
          <p:nvPr>
            <p:ph type="sldNum" sz="quarter" idx="12"/>
          </p:nvPr>
        </p:nvSpPr>
        <p:spPr/>
        <p:txBody>
          <a:bodyPr/>
          <a:lstStyle/>
          <a:p>
            <a:fld id="{8C04AE96-B1B9-4ED2-B3ED-30B2680CEC7B}" type="slidenum">
              <a:rPr lang="zh-TW" altLang="en-US" smtClean="0"/>
              <a:pPr/>
              <a:t>30</a:t>
            </a:fld>
            <a:endParaRPr lang="zh-TW" altLang="en-US"/>
          </a:p>
        </p:txBody>
      </p:sp>
      <p:sp>
        <p:nvSpPr>
          <p:cNvPr id="5" name="矩形 4">
            <a:extLst>
              <a:ext uri="{FF2B5EF4-FFF2-40B4-BE49-F238E27FC236}">
                <a16:creationId xmlns:a16="http://schemas.microsoft.com/office/drawing/2014/main" id="{3673AB84-DB8E-474D-96E6-37DD52EA3C4D}"/>
              </a:ext>
            </a:extLst>
          </p:cNvPr>
          <p:cNvSpPr/>
          <p:nvPr/>
        </p:nvSpPr>
        <p:spPr>
          <a:xfrm>
            <a:off x="6628276" y="681037"/>
            <a:ext cx="4725524" cy="400110"/>
          </a:xfrm>
          <a:prstGeom prst="rect">
            <a:avLst/>
          </a:prstGeom>
        </p:spPr>
        <p:txBody>
          <a:bodyPr wrap="none">
            <a:spAutoFit/>
          </a:bodyPr>
          <a:lstStyle/>
          <a:p>
            <a:pPr algn="r"/>
            <a:r>
              <a:rPr lang="zh-TW" altLang="en-US" sz="2000" dirty="0">
                <a:hlinkClick r:id="rId2"/>
              </a:rPr>
              <a:t>https://docs.ordinals.com/inscriptions.html</a:t>
            </a:r>
            <a:endParaRPr lang="zh-TW" altLang="en-US" sz="2000" dirty="0"/>
          </a:p>
        </p:txBody>
      </p:sp>
    </p:spTree>
    <p:extLst>
      <p:ext uri="{BB962C8B-B14F-4D97-AF65-F5344CB8AC3E}">
        <p14:creationId xmlns:p14="http://schemas.microsoft.com/office/powerpoint/2010/main" val="1436308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E8F54A-2131-4406-9D39-6B492920E2F5}"/>
              </a:ext>
            </a:extLst>
          </p:cNvPr>
          <p:cNvSpPr>
            <a:spLocks noGrp="1"/>
          </p:cNvSpPr>
          <p:nvPr>
            <p:ph type="title"/>
          </p:nvPr>
        </p:nvSpPr>
        <p:spPr/>
        <p:txBody>
          <a:bodyPr/>
          <a:lstStyle/>
          <a:p>
            <a:r>
              <a:rPr lang="en-US" altLang="zh-TW" dirty="0"/>
              <a:t>Bitcoin Inscriptions (2/2)</a:t>
            </a:r>
            <a:endParaRPr lang="zh-TW" altLang="en-US" dirty="0"/>
          </a:p>
        </p:txBody>
      </p:sp>
      <p:sp>
        <p:nvSpPr>
          <p:cNvPr id="3" name="內容版面配置區 2">
            <a:extLst>
              <a:ext uri="{FF2B5EF4-FFF2-40B4-BE49-F238E27FC236}">
                <a16:creationId xmlns:a16="http://schemas.microsoft.com/office/drawing/2014/main" id="{49733B85-C40F-4AA1-8093-02D4685C6768}"/>
              </a:ext>
            </a:extLst>
          </p:cNvPr>
          <p:cNvSpPr>
            <a:spLocks noGrp="1"/>
          </p:cNvSpPr>
          <p:nvPr>
            <p:ph idx="1"/>
          </p:nvPr>
        </p:nvSpPr>
        <p:spPr>
          <a:xfrm>
            <a:off x="838200" y="1488332"/>
            <a:ext cx="10515600" cy="4868018"/>
          </a:xfrm>
        </p:spPr>
        <p:txBody>
          <a:bodyPr>
            <a:normAutofit/>
          </a:bodyPr>
          <a:lstStyle/>
          <a:p>
            <a:pPr algn="just">
              <a:spcBef>
                <a:spcPts val="600"/>
              </a:spcBef>
            </a:pPr>
            <a:r>
              <a:rPr lang="en-US" altLang="zh-TW" dirty="0">
                <a:solidFill>
                  <a:srgbClr val="0070C0"/>
                </a:solidFill>
              </a:rPr>
              <a:t>Inscription content is stored in taproot script-path spend scripts</a:t>
            </a:r>
            <a:r>
              <a:rPr lang="en-US" altLang="zh-TW" dirty="0"/>
              <a:t>.</a:t>
            </a:r>
          </a:p>
          <a:p>
            <a:pPr lvl="1" algn="just">
              <a:spcBef>
                <a:spcPts val="1200"/>
              </a:spcBef>
            </a:pPr>
            <a:r>
              <a:rPr lang="en-US" altLang="zh-TW" dirty="0"/>
              <a:t>Taproot upgrade (a soft fork) was activated in November 2021.</a:t>
            </a:r>
          </a:p>
          <a:p>
            <a:pPr lvl="1" algn="just">
              <a:spcBef>
                <a:spcPts val="1200"/>
              </a:spcBef>
            </a:pPr>
            <a:r>
              <a:rPr lang="en-US" altLang="zh-TW" dirty="0"/>
              <a:t>Since taproot script spends can only be made from existing taproot outputs, inscriptions are made using a two-phase commit/reveal procedure. </a:t>
            </a:r>
          </a:p>
          <a:p>
            <a:pPr lvl="2" algn="just">
              <a:spcBef>
                <a:spcPts val="600"/>
              </a:spcBef>
            </a:pPr>
            <a:r>
              <a:rPr lang="en-US" altLang="zh-TW" dirty="0"/>
              <a:t>First, in the commit transaction, a taproot output committing to a script containing the inscription content is created. </a:t>
            </a:r>
          </a:p>
          <a:p>
            <a:pPr lvl="2" algn="just">
              <a:spcBef>
                <a:spcPts val="600"/>
              </a:spcBef>
            </a:pPr>
            <a:r>
              <a:rPr lang="en-US" altLang="zh-TW" dirty="0"/>
              <a:t>Second, in the reveal transaction, the output created by the commit transaction is spent, revealing the inscription content on-chain.</a:t>
            </a:r>
          </a:p>
          <a:p>
            <a:pPr lvl="1" algn="just">
              <a:spcBef>
                <a:spcPts val="1200"/>
              </a:spcBef>
            </a:pPr>
            <a:r>
              <a:rPr lang="en-US" altLang="zh-TW" dirty="0"/>
              <a:t>Inscription content is serialized using data pushes within unexecuted conditionals, called "envelopes". </a:t>
            </a:r>
          </a:p>
          <a:p>
            <a:pPr lvl="2" algn="just">
              <a:spcBef>
                <a:spcPts val="600"/>
              </a:spcBef>
            </a:pPr>
            <a:r>
              <a:rPr lang="en-US" altLang="zh-TW" dirty="0"/>
              <a:t>Envelopes consist of an OP_FALSE OP_IF … OP_ENDIF wrapping any number of data pushes. Because envelopes are effectively no-ops, they do not change the semantics of the script in which they are included, and can be combined with any other locking script.</a:t>
            </a:r>
          </a:p>
          <a:p>
            <a:pPr lvl="1" algn="just">
              <a:spcBef>
                <a:spcPts val="600"/>
              </a:spcBef>
            </a:pPr>
            <a:endParaRPr lang="en-US" altLang="zh-TW" dirty="0"/>
          </a:p>
        </p:txBody>
      </p:sp>
      <p:sp>
        <p:nvSpPr>
          <p:cNvPr id="4" name="投影片編號版面配置區 3">
            <a:extLst>
              <a:ext uri="{FF2B5EF4-FFF2-40B4-BE49-F238E27FC236}">
                <a16:creationId xmlns:a16="http://schemas.microsoft.com/office/drawing/2014/main" id="{8521AE9C-B996-4674-97EC-CEEF9F802E81}"/>
              </a:ext>
            </a:extLst>
          </p:cNvPr>
          <p:cNvSpPr>
            <a:spLocks noGrp="1"/>
          </p:cNvSpPr>
          <p:nvPr>
            <p:ph type="sldNum" sz="quarter" idx="12"/>
          </p:nvPr>
        </p:nvSpPr>
        <p:spPr/>
        <p:txBody>
          <a:bodyPr/>
          <a:lstStyle/>
          <a:p>
            <a:fld id="{8C04AE96-B1B9-4ED2-B3ED-30B2680CEC7B}" type="slidenum">
              <a:rPr lang="zh-TW" altLang="en-US" smtClean="0"/>
              <a:pPr/>
              <a:t>31</a:t>
            </a:fld>
            <a:endParaRPr lang="zh-TW" altLang="en-US"/>
          </a:p>
        </p:txBody>
      </p:sp>
    </p:spTree>
    <p:extLst>
      <p:ext uri="{BB962C8B-B14F-4D97-AF65-F5344CB8AC3E}">
        <p14:creationId xmlns:p14="http://schemas.microsoft.com/office/powerpoint/2010/main" val="3576063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4774F-322A-476A-A3EE-B1C0D5014AD5}"/>
              </a:ext>
            </a:extLst>
          </p:cNvPr>
          <p:cNvSpPr>
            <a:spLocks noGrp="1"/>
          </p:cNvSpPr>
          <p:nvPr>
            <p:ph type="title"/>
          </p:nvPr>
        </p:nvSpPr>
        <p:spPr/>
        <p:txBody>
          <a:bodyPr/>
          <a:lstStyle/>
          <a:p>
            <a:r>
              <a:rPr lang="en-US" altLang="zh-TW" dirty="0"/>
              <a:t>Analogy of Bitcoin Inscriptions</a:t>
            </a:r>
            <a:endParaRPr lang="zh-TW" altLang="en-US" dirty="0"/>
          </a:p>
        </p:txBody>
      </p:sp>
      <p:sp>
        <p:nvSpPr>
          <p:cNvPr id="3" name="內容版面配置區 2">
            <a:extLst>
              <a:ext uri="{FF2B5EF4-FFF2-40B4-BE49-F238E27FC236}">
                <a16:creationId xmlns:a16="http://schemas.microsoft.com/office/drawing/2014/main" id="{64F9E9BD-CF0B-4687-89A6-FD5E890EAF64}"/>
              </a:ext>
            </a:extLst>
          </p:cNvPr>
          <p:cNvSpPr>
            <a:spLocks noGrp="1"/>
          </p:cNvSpPr>
          <p:nvPr>
            <p:ph idx="1"/>
          </p:nvPr>
        </p:nvSpPr>
        <p:spPr/>
        <p:txBody>
          <a:bodyPr/>
          <a:lstStyle/>
          <a:p>
            <a:r>
              <a:rPr lang="en-US" altLang="zh-TW" dirty="0"/>
              <a:t>Imagine two one-dollar bills.</a:t>
            </a:r>
          </a:p>
          <a:p>
            <a:pPr lvl="1" algn="just">
              <a:spcBef>
                <a:spcPts val="600"/>
              </a:spcBef>
            </a:pPr>
            <a:r>
              <a:rPr lang="en-US" altLang="zh-TW" dirty="0"/>
              <a:t>Both are completely fungible but have a serial code, which allows us to identify each dollar bill as unique. But if one bill was signed by Muhammed Ali and George Foreman, it becomes a "dollar NFT" of sorts. You could still spend it as a regular dollar, but the signatures make the bill's value skyrocket.</a:t>
            </a:r>
            <a:endParaRPr lang="zh-TW" altLang="en-US" dirty="0"/>
          </a:p>
        </p:txBody>
      </p:sp>
      <p:sp>
        <p:nvSpPr>
          <p:cNvPr id="4" name="投影片編號版面配置區 3">
            <a:extLst>
              <a:ext uri="{FF2B5EF4-FFF2-40B4-BE49-F238E27FC236}">
                <a16:creationId xmlns:a16="http://schemas.microsoft.com/office/drawing/2014/main" id="{2C203911-2396-4D29-A89D-22658B4D91FE}"/>
              </a:ext>
            </a:extLst>
          </p:cNvPr>
          <p:cNvSpPr>
            <a:spLocks noGrp="1"/>
          </p:cNvSpPr>
          <p:nvPr>
            <p:ph type="sldNum" sz="quarter" idx="12"/>
          </p:nvPr>
        </p:nvSpPr>
        <p:spPr/>
        <p:txBody>
          <a:bodyPr/>
          <a:lstStyle/>
          <a:p>
            <a:fld id="{8C04AE96-B1B9-4ED2-B3ED-30B2680CEC7B}" type="slidenum">
              <a:rPr lang="zh-TW" altLang="en-US" smtClean="0"/>
              <a:pPr/>
              <a:t>32</a:t>
            </a:fld>
            <a:endParaRPr lang="zh-TW" altLang="en-US"/>
          </a:p>
        </p:txBody>
      </p:sp>
      <p:sp>
        <p:nvSpPr>
          <p:cNvPr id="5" name="矩形 4">
            <a:extLst>
              <a:ext uri="{FF2B5EF4-FFF2-40B4-BE49-F238E27FC236}">
                <a16:creationId xmlns:a16="http://schemas.microsoft.com/office/drawing/2014/main" id="{D5180ADF-CBB0-4952-A4A8-2AB174C656ED}"/>
              </a:ext>
            </a:extLst>
          </p:cNvPr>
          <p:cNvSpPr/>
          <p:nvPr/>
        </p:nvSpPr>
        <p:spPr>
          <a:xfrm>
            <a:off x="1171073" y="6001783"/>
            <a:ext cx="10182727" cy="369332"/>
          </a:xfrm>
          <a:prstGeom prst="rect">
            <a:avLst/>
          </a:prstGeom>
        </p:spPr>
        <p:txBody>
          <a:bodyPr wrap="square">
            <a:spAutoFit/>
          </a:bodyPr>
          <a:lstStyle/>
          <a:p>
            <a:r>
              <a:rPr lang="en-US" altLang="zh-TW" dirty="0">
                <a:hlinkClick r:id="rId2"/>
              </a:rPr>
              <a:t>https://coinmarketcap.com/alexandria/article/what-are-bitcoin-ordinals-the-ultimate-guide-to-bitcoin-nfts</a:t>
            </a:r>
            <a:endParaRPr lang="en-US" altLang="zh-TW" dirty="0"/>
          </a:p>
        </p:txBody>
      </p:sp>
      <p:pic>
        <p:nvPicPr>
          <p:cNvPr id="6" name="圖片 5">
            <a:extLst>
              <a:ext uri="{FF2B5EF4-FFF2-40B4-BE49-F238E27FC236}">
                <a16:creationId xmlns:a16="http://schemas.microsoft.com/office/drawing/2014/main" id="{9BE04A56-7ABC-46D3-A680-E81952508483}"/>
              </a:ext>
            </a:extLst>
          </p:cNvPr>
          <p:cNvPicPr>
            <a:picLocks noChangeAspect="1"/>
          </p:cNvPicPr>
          <p:nvPr/>
        </p:nvPicPr>
        <p:blipFill>
          <a:blip r:embed="rId3"/>
          <a:stretch>
            <a:fillRect/>
          </a:stretch>
        </p:blipFill>
        <p:spPr>
          <a:xfrm>
            <a:off x="3319110" y="3425857"/>
            <a:ext cx="5886651" cy="2575926"/>
          </a:xfrm>
          <a:prstGeom prst="rect">
            <a:avLst/>
          </a:prstGeom>
        </p:spPr>
      </p:pic>
    </p:spTree>
    <p:extLst>
      <p:ext uri="{BB962C8B-B14F-4D97-AF65-F5344CB8AC3E}">
        <p14:creationId xmlns:p14="http://schemas.microsoft.com/office/powerpoint/2010/main" val="114651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90D17D-C713-4E05-814C-DADD77761D2D}"/>
              </a:ext>
            </a:extLst>
          </p:cNvPr>
          <p:cNvSpPr>
            <a:spLocks noGrp="1"/>
          </p:cNvSpPr>
          <p:nvPr>
            <p:ph type="title"/>
          </p:nvPr>
        </p:nvSpPr>
        <p:spPr/>
        <p:txBody>
          <a:bodyPr/>
          <a:lstStyle/>
          <a:p>
            <a:r>
              <a:rPr lang="en-US" altLang="zh-TW" dirty="0"/>
              <a:t>Ref. More About Bitcoin Inscriptions</a:t>
            </a:r>
            <a:endParaRPr lang="zh-TW" altLang="en-US" dirty="0"/>
          </a:p>
        </p:txBody>
      </p:sp>
      <p:sp>
        <p:nvSpPr>
          <p:cNvPr id="3" name="內容版面配置區 2">
            <a:extLst>
              <a:ext uri="{FF2B5EF4-FFF2-40B4-BE49-F238E27FC236}">
                <a16:creationId xmlns:a16="http://schemas.microsoft.com/office/drawing/2014/main" id="{8B4C896F-6150-4FF2-9E6B-3629CED7BBE5}"/>
              </a:ext>
            </a:extLst>
          </p:cNvPr>
          <p:cNvSpPr>
            <a:spLocks noGrp="1"/>
          </p:cNvSpPr>
          <p:nvPr>
            <p:ph idx="1"/>
          </p:nvPr>
        </p:nvSpPr>
        <p:spPr/>
        <p:txBody>
          <a:bodyPr/>
          <a:lstStyle/>
          <a:p>
            <a:r>
              <a:rPr lang="en-US" altLang="zh-TW" sz="2400" dirty="0">
                <a:hlinkClick r:id="rId2"/>
              </a:rPr>
              <a:t>https://blog.coinshares.com/ordinals-and-inscriptions-primer-849deb3a638</a:t>
            </a:r>
            <a:endParaRPr lang="en-US" altLang="zh-TW" dirty="0"/>
          </a:p>
          <a:p>
            <a:pPr algn="just">
              <a:lnSpc>
                <a:spcPct val="95000"/>
              </a:lnSpc>
              <a:spcBef>
                <a:spcPts val="1800"/>
              </a:spcBef>
            </a:pPr>
            <a:r>
              <a:rPr lang="en-US" altLang="zh-TW" dirty="0"/>
              <a:t>Interestingly, once a file is inscribed to a </a:t>
            </a:r>
            <a:r>
              <a:rPr lang="en-US" altLang="zh-TW" dirty="0" err="1"/>
              <a:t>satoshi</a:t>
            </a:r>
            <a:r>
              <a:rPr lang="en-US" altLang="zh-TW" dirty="0"/>
              <a:t> on the Bitcoin blockchain, it is a part of the history of that </a:t>
            </a:r>
            <a:r>
              <a:rPr lang="en-US" altLang="zh-TW" dirty="0" err="1"/>
              <a:t>satoshi</a:t>
            </a:r>
            <a:r>
              <a:rPr lang="en-US" altLang="zh-TW" dirty="0"/>
              <a:t> forever. The inscription itself cannot be modified or deleted. The owner of an inscribed </a:t>
            </a:r>
            <a:r>
              <a:rPr lang="en-US" altLang="zh-TW" dirty="0" err="1"/>
              <a:t>satoshi</a:t>
            </a:r>
            <a:r>
              <a:rPr lang="en-US" altLang="zh-TW" dirty="0"/>
              <a:t> has only three options: (1) hold, (2) add an additional inscription to the </a:t>
            </a:r>
            <a:r>
              <a:rPr lang="en-US" altLang="zh-TW" dirty="0" err="1"/>
              <a:t>satoshi</a:t>
            </a:r>
            <a:r>
              <a:rPr lang="en-US" altLang="zh-TW" dirty="0"/>
              <a:t> such that it is associated with 2 files, or (3) transfer the inscribed </a:t>
            </a:r>
            <a:r>
              <a:rPr lang="en-US" altLang="zh-TW" dirty="0" err="1"/>
              <a:t>satoshi</a:t>
            </a:r>
            <a:r>
              <a:rPr lang="en-US" altLang="zh-TW" dirty="0"/>
              <a:t> to someone else (note: this option would not require re-attaching the same file data to the </a:t>
            </a:r>
            <a:r>
              <a:rPr lang="en-US" altLang="zh-TW" dirty="0" err="1"/>
              <a:t>satoshi</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EC327136-1D07-4B2C-B80F-C96B98767B25}"/>
              </a:ext>
            </a:extLst>
          </p:cNvPr>
          <p:cNvSpPr>
            <a:spLocks noGrp="1"/>
          </p:cNvSpPr>
          <p:nvPr>
            <p:ph type="sldNum" sz="quarter" idx="12"/>
          </p:nvPr>
        </p:nvSpPr>
        <p:spPr/>
        <p:txBody>
          <a:bodyPr/>
          <a:lstStyle/>
          <a:p>
            <a:fld id="{8C04AE96-B1B9-4ED2-B3ED-30B2680CEC7B}" type="slidenum">
              <a:rPr lang="zh-TW" altLang="en-US" smtClean="0"/>
              <a:pPr/>
              <a:t>33</a:t>
            </a:fld>
            <a:endParaRPr lang="zh-TW" altLang="en-US"/>
          </a:p>
        </p:txBody>
      </p:sp>
    </p:spTree>
    <p:extLst>
      <p:ext uri="{BB962C8B-B14F-4D97-AF65-F5344CB8AC3E}">
        <p14:creationId xmlns:p14="http://schemas.microsoft.com/office/powerpoint/2010/main" val="2422006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CD7E0-749D-42D2-93FE-4E78AC4E6A85}"/>
              </a:ext>
            </a:extLst>
          </p:cNvPr>
          <p:cNvSpPr>
            <a:spLocks noGrp="1"/>
          </p:cNvSpPr>
          <p:nvPr>
            <p:ph type="title"/>
          </p:nvPr>
        </p:nvSpPr>
        <p:spPr/>
        <p:txBody>
          <a:bodyPr>
            <a:normAutofit fontScale="90000"/>
          </a:bodyPr>
          <a:lstStyle/>
          <a:p>
            <a:r>
              <a:rPr lang="en-US" altLang="zh-TW" dirty="0"/>
              <a:t>Q. Do you know which UTXO fees are chosen from?</a:t>
            </a:r>
            <a:endParaRPr lang="zh-TW" altLang="en-US" dirty="0"/>
          </a:p>
        </p:txBody>
      </p:sp>
      <p:sp>
        <p:nvSpPr>
          <p:cNvPr id="3" name="內容版面配置區 2">
            <a:extLst>
              <a:ext uri="{FF2B5EF4-FFF2-40B4-BE49-F238E27FC236}">
                <a16:creationId xmlns:a16="http://schemas.microsoft.com/office/drawing/2014/main" id="{8E5AE7A7-6E43-4978-998A-75949B7A40B0}"/>
              </a:ext>
            </a:extLst>
          </p:cNvPr>
          <p:cNvSpPr>
            <a:spLocks noGrp="1"/>
          </p:cNvSpPr>
          <p:nvPr>
            <p:ph idx="1"/>
          </p:nvPr>
        </p:nvSpPr>
        <p:spPr>
          <a:xfrm>
            <a:off x="838201" y="1381328"/>
            <a:ext cx="7073488" cy="4688631"/>
          </a:xfrm>
        </p:spPr>
        <p:txBody>
          <a:bodyPr>
            <a:normAutofit/>
          </a:bodyPr>
          <a:lstStyle/>
          <a:p>
            <a:pPr algn="just"/>
            <a:r>
              <a:rPr lang="en-US" altLang="zh-TW" sz="2400" dirty="0"/>
              <a:t>I have a UTXO with an inscription that is now valuable, but I accidentally received it into a non-Taproot (bech32, native segwit) wallet.</a:t>
            </a:r>
          </a:p>
          <a:p>
            <a:pPr algn="just"/>
            <a:r>
              <a:rPr lang="en-US" altLang="zh-TW" sz="2400" dirty="0"/>
              <a:t>I'm now aware that because of this, I can't use Ordinal theory to control which satoshis are being spent when I send this transaction.</a:t>
            </a:r>
          </a:p>
          <a:p>
            <a:pPr algn="just"/>
            <a:r>
              <a:rPr lang="en-US" altLang="zh-TW" sz="2400" dirty="0"/>
              <a:t>What I'm wondering is, is there any way to dictate which UTXO the fees come from? This was accepted into a clean wallet, so it's currently the only UTXO. If I add another UTXO, would the fees come from that instead? Thus ensuring that the first UTXO is fully received by the receiver.</a:t>
            </a:r>
            <a:endParaRPr lang="zh-TW" altLang="en-US" sz="2400" dirty="0"/>
          </a:p>
        </p:txBody>
      </p:sp>
      <p:sp>
        <p:nvSpPr>
          <p:cNvPr id="4" name="投影片編號版面配置區 3">
            <a:extLst>
              <a:ext uri="{FF2B5EF4-FFF2-40B4-BE49-F238E27FC236}">
                <a16:creationId xmlns:a16="http://schemas.microsoft.com/office/drawing/2014/main" id="{9D024030-3B19-40C7-BDDD-D1D37F046649}"/>
              </a:ext>
            </a:extLst>
          </p:cNvPr>
          <p:cNvSpPr>
            <a:spLocks noGrp="1"/>
          </p:cNvSpPr>
          <p:nvPr>
            <p:ph type="sldNum" sz="quarter" idx="12"/>
          </p:nvPr>
        </p:nvSpPr>
        <p:spPr/>
        <p:txBody>
          <a:bodyPr/>
          <a:lstStyle/>
          <a:p>
            <a:fld id="{8C04AE96-B1B9-4ED2-B3ED-30B2680CEC7B}" type="slidenum">
              <a:rPr lang="zh-TW" altLang="en-US" smtClean="0"/>
              <a:pPr/>
              <a:t>34</a:t>
            </a:fld>
            <a:endParaRPr lang="zh-TW" altLang="en-US"/>
          </a:p>
        </p:txBody>
      </p:sp>
      <p:pic>
        <p:nvPicPr>
          <p:cNvPr id="5" name="圖片 4">
            <a:extLst>
              <a:ext uri="{FF2B5EF4-FFF2-40B4-BE49-F238E27FC236}">
                <a16:creationId xmlns:a16="http://schemas.microsoft.com/office/drawing/2014/main" id="{4258126A-A802-4DA9-8002-A93FE5E22E6D}"/>
              </a:ext>
            </a:extLst>
          </p:cNvPr>
          <p:cNvPicPr>
            <a:picLocks noChangeAspect="1"/>
          </p:cNvPicPr>
          <p:nvPr/>
        </p:nvPicPr>
        <p:blipFill>
          <a:blip r:embed="rId2"/>
          <a:stretch>
            <a:fillRect/>
          </a:stretch>
        </p:blipFill>
        <p:spPr>
          <a:xfrm>
            <a:off x="8141755" y="2096537"/>
            <a:ext cx="3311888" cy="4259813"/>
          </a:xfrm>
          <a:prstGeom prst="rect">
            <a:avLst/>
          </a:prstGeom>
        </p:spPr>
      </p:pic>
      <p:sp>
        <p:nvSpPr>
          <p:cNvPr id="6" name="矩形 5">
            <a:extLst>
              <a:ext uri="{FF2B5EF4-FFF2-40B4-BE49-F238E27FC236}">
                <a16:creationId xmlns:a16="http://schemas.microsoft.com/office/drawing/2014/main" id="{8903EA3D-2422-4A76-A511-5062DDD5EA02}"/>
              </a:ext>
            </a:extLst>
          </p:cNvPr>
          <p:cNvSpPr/>
          <p:nvPr/>
        </p:nvSpPr>
        <p:spPr>
          <a:xfrm>
            <a:off x="1072940" y="5710019"/>
            <a:ext cx="6809874" cy="646331"/>
          </a:xfrm>
          <a:prstGeom prst="rect">
            <a:avLst/>
          </a:prstGeom>
        </p:spPr>
        <p:txBody>
          <a:bodyPr wrap="square">
            <a:spAutoFit/>
          </a:bodyPr>
          <a:lstStyle/>
          <a:p>
            <a:r>
              <a:rPr lang="en-US" altLang="zh-TW" dirty="0">
                <a:hlinkClick r:id="rId3"/>
              </a:rPr>
              <a:t>https://bitcoin.stackexchange.com/questions/117092/do-know-which-utxo-fees-are-chosen-from-need-help-on-an-inscription-in-a-native</a:t>
            </a:r>
            <a:endParaRPr lang="en-US" altLang="zh-TW" dirty="0"/>
          </a:p>
        </p:txBody>
      </p:sp>
    </p:spTree>
    <p:extLst>
      <p:ext uri="{BB962C8B-B14F-4D97-AF65-F5344CB8AC3E}">
        <p14:creationId xmlns:p14="http://schemas.microsoft.com/office/powerpoint/2010/main" val="2364995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DBE69-4185-4AC7-86F7-3F154C9B7A86}"/>
              </a:ext>
            </a:extLst>
          </p:cNvPr>
          <p:cNvSpPr>
            <a:spLocks noGrp="1"/>
          </p:cNvSpPr>
          <p:nvPr>
            <p:ph type="title"/>
          </p:nvPr>
        </p:nvSpPr>
        <p:spPr/>
        <p:txBody>
          <a:bodyPr/>
          <a:lstStyle/>
          <a:p>
            <a:r>
              <a:rPr lang="en-US" altLang="zh-TW" dirty="0"/>
              <a:t>BRC-20</a:t>
            </a:r>
            <a:endParaRPr lang="zh-TW" altLang="en-US" dirty="0"/>
          </a:p>
        </p:txBody>
      </p:sp>
      <p:sp>
        <p:nvSpPr>
          <p:cNvPr id="3" name="內容版面配置區 2">
            <a:extLst>
              <a:ext uri="{FF2B5EF4-FFF2-40B4-BE49-F238E27FC236}">
                <a16:creationId xmlns:a16="http://schemas.microsoft.com/office/drawing/2014/main" id="{9E07054D-F424-490D-AADB-E34670FEB378}"/>
              </a:ext>
            </a:extLst>
          </p:cNvPr>
          <p:cNvSpPr>
            <a:spLocks noGrp="1"/>
          </p:cNvSpPr>
          <p:nvPr>
            <p:ph idx="1"/>
          </p:nvPr>
        </p:nvSpPr>
        <p:spPr>
          <a:xfrm>
            <a:off x="838200" y="1381327"/>
            <a:ext cx="10515600" cy="4975023"/>
          </a:xfrm>
        </p:spPr>
        <p:txBody>
          <a:bodyPr>
            <a:normAutofit/>
          </a:bodyPr>
          <a:lstStyle/>
          <a:p>
            <a:pPr algn="just">
              <a:spcBef>
                <a:spcPts val="1200"/>
              </a:spcBef>
            </a:pPr>
            <a:r>
              <a:rPr lang="en-US" altLang="zh-TW" dirty="0"/>
              <a:t>BRC-20 tokens build upon the concept of marking single </a:t>
            </a:r>
            <a:r>
              <a:rPr lang="en-US" altLang="zh-TW" dirty="0" err="1"/>
              <a:t>satoshis</a:t>
            </a:r>
            <a:r>
              <a:rPr lang="en-US" altLang="zh-TW" dirty="0"/>
              <a:t>, as seen in Bitcoin Ordinals. While Ordinals tag individual </a:t>
            </a:r>
            <a:r>
              <a:rPr lang="en-US" altLang="zh-TW" dirty="0" err="1"/>
              <a:t>satoshis</a:t>
            </a:r>
            <a:r>
              <a:rPr lang="en-US" altLang="zh-TW" dirty="0"/>
              <a:t> to serve as NFTs, BRC-20 tokens involve </a:t>
            </a:r>
            <a:r>
              <a:rPr lang="en-US" altLang="zh-TW" dirty="0">
                <a:solidFill>
                  <a:srgbClr val="FF0000"/>
                </a:solidFill>
              </a:rPr>
              <a:t>"minting" </a:t>
            </a:r>
            <a:r>
              <a:rPr lang="en-US" altLang="zh-TW" dirty="0" err="1">
                <a:solidFill>
                  <a:srgbClr val="FF0000"/>
                </a:solidFill>
              </a:rPr>
              <a:t>satoshis</a:t>
            </a:r>
            <a:r>
              <a:rPr lang="en-US" altLang="zh-TW" dirty="0">
                <a:solidFill>
                  <a:srgbClr val="FF0000"/>
                </a:solidFill>
              </a:rPr>
              <a:t> so they hold information about a whole collection of tokens</a:t>
            </a:r>
            <a:r>
              <a:rPr lang="en-US" altLang="zh-TW" dirty="0"/>
              <a:t>.</a:t>
            </a:r>
          </a:p>
          <a:p>
            <a:pPr lvl="1" algn="just">
              <a:spcBef>
                <a:spcPts val="1200"/>
              </a:spcBef>
            </a:pPr>
            <a:r>
              <a:rPr lang="en-US" altLang="zh-TW" dirty="0"/>
              <a:t>For example, if you wanted to create a collection of 100 hypothetical $RANDO  BRC-20 tokens, you'd mint the collection by </a:t>
            </a:r>
            <a:r>
              <a:rPr lang="en-US" altLang="zh-TW" dirty="0">
                <a:solidFill>
                  <a:srgbClr val="FF0000"/>
                </a:solidFill>
              </a:rPr>
              <a:t>inscribing one sat with the relevant JSON data</a:t>
            </a:r>
            <a:r>
              <a:rPr lang="en-US" altLang="zh-TW" dirty="0"/>
              <a:t>. JSON data can be used to define the token name, symbol, supply and other properties. </a:t>
            </a:r>
            <a:r>
              <a:rPr lang="en-US" altLang="zh-TW" dirty="0">
                <a:solidFill>
                  <a:srgbClr val="0070C0"/>
                </a:solidFill>
              </a:rPr>
              <a:t>Users can also use JSON data to mint new tokens or transfer existing tokens to other addresses</a:t>
            </a:r>
            <a:r>
              <a:rPr lang="en-US" altLang="zh-TW" dirty="0"/>
              <a:t>.</a:t>
            </a:r>
          </a:p>
          <a:p>
            <a:pPr lvl="1" algn="just">
              <a:spcBef>
                <a:spcPts val="1200"/>
              </a:spcBef>
            </a:pPr>
            <a:r>
              <a:rPr lang="en-US" altLang="zh-TW" dirty="0"/>
              <a:t>Or to use the dollar/</a:t>
            </a:r>
            <a:r>
              <a:rPr lang="en-US" altLang="zh-TW" dirty="0" err="1"/>
              <a:t>sats</a:t>
            </a:r>
            <a:r>
              <a:rPr lang="en-US" altLang="zh-TW" dirty="0"/>
              <a:t> metaphor again: you mark one dollar bill with information about 20 $RANDO stickers, which are not dollar bills. You always need a dollar bill to transfer stickers. But the bill does not back the stickers themselves, nor can they do anything.</a:t>
            </a:r>
          </a:p>
          <a:p>
            <a:endParaRPr lang="zh-TW" altLang="en-US" dirty="0"/>
          </a:p>
        </p:txBody>
      </p:sp>
      <p:sp>
        <p:nvSpPr>
          <p:cNvPr id="4" name="投影片編號版面配置區 3">
            <a:extLst>
              <a:ext uri="{FF2B5EF4-FFF2-40B4-BE49-F238E27FC236}">
                <a16:creationId xmlns:a16="http://schemas.microsoft.com/office/drawing/2014/main" id="{63C465E9-28BB-4C34-B1D6-1DC0DF038066}"/>
              </a:ext>
            </a:extLst>
          </p:cNvPr>
          <p:cNvSpPr>
            <a:spLocks noGrp="1"/>
          </p:cNvSpPr>
          <p:nvPr>
            <p:ph type="sldNum" sz="quarter" idx="12"/>
          </p:nvPr>
        </p:nvSpPr>
        <p:spPr/>
        <p:txBody>
          <a:bodyPr/>
          <a:lstStyle/>
          <a:p>
            <a:fld id="{8C04AE96-B1B9-4ED2-B3ED-30B2680CEC7B}" type="slidenum">
              <a:rPr lang="zh-TW" altLang="en-US" smtClean="0"/>
              <a:pPr/>
              <a:t>35</a:t>
            </a:fld>
            <a:endParaRPr lang="zh-TW" altLang="en-US"/>
          </a:p>
        </p:txBody>
      </p:sp>
      <p:sp>
        <p:nvSpPr>
          <p:cNvPr id="5" name="矩形 4">
            <a:extLst>
              <a:ext uri="{FF2B5EF4-FFF2-40B4-BE49-F238E27FC236}">
                <a16:creationId xmlns:a16="http://schemas.microsoft.com/office/drawing/2014/main" id="{D2513756-BAFE-472D-8F08-B48CDC3E5E1F}"/>
              </a:ext>
            </a:extLst>
          </p:cNvPr>
          <p:cNvSpPr/>
          <p:nvPr/>
        </p:nvSpPr>
        <p:spPr>
          <a:xfrm>
            <a:off x="2639916" y="673171"/>
            <a:ext cx="8713884" cy="400110"/>
          </a:xfrm>
          <a:prstGeom prst="rect">
            <a:avLst/>
          </a:prstGeom>
        </p:spPr>
        <p:txBody>
          <a:bodyPr wrap="square">
            <a:spAutoFit/>
          </a:bodyPr>
          <a:lstStyle/>
          <a:p>
            <a:r>
              <a:rPr lang="en-US" altLang="zh-TW" sz="2000" dirty="0">
                <a:hlinkClick r:id="rId2"/>
              </a:rPr>
              <a:t>What Are BRC-20 Tokens? Explaining the Bitcoin </a:t>
            </a:r>
            <a:r>
              <a:rPr lang="en-US" altLang="zh-TW" sz="2000" dirty="0" err="1">
                <a:hlinkClick r:id="rId2"/>
              </a:rPr>
              <a:t>Memecoin</a:t>
            </a:r>
            <a:r>
              <a:rPr lang="en-US" altLang="zh-TW" sz="2000" dirty="0">
                <a:hlinkClick r:id="rId2"/>
              </a:rPr>
              <a:t> Hype | </a:t>
            </a:r>
            <a:r>
              <a:rPr lang="en-US" altLang="zh-TW" sz="2000" dirty="0" err="1">
                <a:hlinkClick r:id="rId2"/>
              </a:rPr>
              <a:t>CoinMarketCap</a:t>
            </a:r>
            <a:endParaRPr lang="zh-TW" altLang="en-US" sz="2000" dirty="0"/>
          </a:p>
        </p:txBody>
      </p:sp>
    </p:spTree>
    <p:extLst>
      <p:ext uri="{BB962C8B-B14F-4D97-AF65-F5344CB8AC3E}">
        <p14:creationId xmlns:p14="http://schemas.microsoft.com/office/powerpoint/2010/main" val="66951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37CC43-EF9C-4764-A159-7716F97E0030}"/>
              </a:ext>
            </a:extLst>
          </p:cNvPr>
          <p:cNvSpPr>
            <a:spLocks noGrp="1"/>
          </p:cNvSpPr>
          <p:nvPr>
            <p:ph type="title"/>
          </p:nvPr>
        </p:nvSpPr>
        <p:spPr/>
        <p:txBody>
          <a:bodyPr>
            <a:normAutofit/>
          </a:bodyPr>
          <a:lstStyle/>
          <a:p>
            <a:r>
              <a:rPr lang="en-US" altLang="zh-TW" dirty="0"/>
              <a:t>Mint &amp; Transfer function of BRC-20 Tokens</a:t>
            </a:r>
            <a:endParaRPr lang="zh-TW" altLang="en-US" dirty="0"/>
          </a:p>
        </p:txBody>
      </p:sp>
      <p:pic>
        <p:nvPicPr>
          <p:cNvPr id="6" name="內容版面配置區 5">
            <a:extLst>
              <a:ext uri="{FF2B5EF4-FFF2-40B4-BE49-F238E27FC236}">
                <a16:creationId xmlns:a16="http://schemas.microsoft.com/office/drawing/2014/main" id="{711E12D5-BE49-4D23-95BC-3790A07558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844" b="4054"/>
          <a:stretch/>
        </p:blipFill>
        <p:spPr>
          <a:xfrm>
            <a:off x="949443" y="1608595"/>
            <a:ext cx="10293113" cy="4066157"/>
          </a:xfrm>
        </p:spPr>
      </p:pic>
      <p:sp>
        <p:nvSpPr>
          <p:cNvPr id="4" name="投影片編號版面配置區 3">
            <a:extLst>
              <a:ext uri="{FF2B5EF4-FFF2-40B4-BE49-F238E27FC236}">
                <a16:creationId xmlns:a16="http://schemas.microsoft.com/office/drawing/2014/main" id="{591CEE09-A5D2-4134-BA8A-21FBB801D85E}"/>
              </a:ext>
            </a:extLst>
          </p:cNvPr>
          <p:cNvSpPr>
            <a:spLocks noGrp="1"/>
          </p:cNvSpPr>
          <p:nvPr>
            <p:ph type="sldNum" sz="quarter" idx="12"/>
          </p:nvPr>
        </p:nvSpPr>
        <p:spPr/>
        <p:txBody>
          <a:bodyPr/>
          <a:lstStyle/>
          <a:p>
            <a:fld id="{8C04AE96-B1B9-4ED2-B3ED-30B2680CEC7B}" type="slidenum">
              <a:rPr lang="zh-TW" altLang="en-US" smtClean="0"/>
              <a:pPr/>
              <a:t>36</a:t>
            </a:fld>
            <a:endParaRPr lang="zh-TW" altLang="en-US"/>
          </a:p>
        </p:txBody>
      </p:sp>
      <p:sp>
        <p:nvSpPr>
          <p:cNvPr id="7" name="矩形 6">
            <a:extLst>
              <a:ext uri="{FF2B5EF4-FFF2-40B4-BE49-F238E27FC236}">
                <a16:creationId xmlns:a16="http://schemas.microsoft.com/office/drawing/2014/main" id="{B4F3A083-E387-4EE8-A730-8B231A672A6D}"/>
              </a:ext>
            </a:extLst>
          </p:cNvPr>
          <p:cNvSpPr/>
          <p:nvPr/>
        </p:nvSpPr>
        <p:spPr>
          <a:xfrm>
            <a:off x="1907404" y="5701964"/>
            <a:ext cx="8377189" cy="400110"/>
          </a:xfrm>
          <a:prstGeom prst="rect">
            <a:avLst/>
          </a:prstGeom>
        </p:spPr>
        <p:txBody>
          <a:bodyPr wrap="square">
            <a:spAutoFit/>
          </a:bodyPr>
          <a:lstStyle/>
          <a:p>
            <a:r>
              <a:rPr lang="zh-TW" altLang="en-US" sz="2000" dirty="0">
                <a:hlinkClick r:id="rId3"/>
              </a:rPr>
              <a:t>https://cointelegraph.com/learn/what-is-a-brc-20-token-standard-an-overview</a:t>
            </a:r>
            <a:endParaRPr lang="zh-TW" altLang="en-US" sz="2000" dirty="0"/>
          </a:p>
        </p:txBody>
      </p:sp>
    </p:spTree>
    <p:extLst>
      <p:ext uri="{BB962C8B-B14F-4D97-AF65-F5344CB8AC3E}">
        <p14:creationId xmlns:p14="http://schemas.microsoft.com/office/powerpoint/2010/main" val="566031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10544-76DD-4B14-AF01-96AFB4800265}"/>
              </a:ext>
            </a:extLst>
          </p:cNvPr>
          <p:cNvSpPr>
            <a:spLocks noGrp="1"/>
          </p:cNvSpPr>
          <p:nvPr>
            <p:ph type="title"/>
          </p:nvPr>
        </p:nvSpPr>
        <p:spPr/>
        <p:txBody>
          <a:bodyPr/>
          <a:lstStyle/>
          <a:p>
            <a:r>
              <a:rPr lang="en-US" altLang="zh-TW" dirty="0"/>
              <a:t>Further Readings (1/2)</a:t>
            </a:r>
            <a:endParaRPr lang="zh-TW" altLang="en-US" dirty="0"/>
          </a:p>
        </p:txBody>
      </p:sp>
      <p:sp>
        <p:nvSpPr>
          <p:cNvPr id="3" name="內容版面配置區 2">
            <a:extLst>
              <a:ext uri="{FF2B5EF4-FFF2-40B4-BE49-F238E27FC236}">
                <a16:creationId xmlns:a16="http://schemas.microsoft.com/office/drawing/2014/main" id="{0D77698D-0512-4E52-B37A-A7F446C6A2F1}"/>
              </a:ext>
            </a:extLst>
          </p:cNvPr>
          <p:cNvSpPr>
            <a:spLocks noGrp="1"/>
          </p:cNvSpPr>
          <p:nvPr>
            <p:ph idx="1"/>
          </p:nvPr>
        </p:nvSpPr>
        <p:spPr/>
        <p:txBody>
          <a:bodyPr>
            <a:normAutofit/>
          </a:bodyPr>
          <a:lstStyle/>
          <a:p>
            <a:r>
              <a:rPr lang="en-US" altLang="zh-TW" dirty="0">
                <a:hlinkClick r:id="rId2"/>
              </a:rPr>
              <a:t>A Comprehensive Explanation of Ordinals: NFTs on Bitcoin</a:t>
            </a:r>
            <a:endParaRPr lang="en-US" altLang="zh-TW" dirty="0"/>
          </a:p>
        </p:txBody>
      </p:sp>
      <p:sp>
        <p:nvSpPr>
          <p:cNvPr id="4" name="投影片編號版面配置區 3">
            <a:extLst>
              <a:ext uri="{FF2B5EF4-FFF2-40B4-BE49-F238E27FC236}">
                <a16:creationId xmlns:a16="http://schemas.microsoft.com/office/drawing/2014/main" id="{9F7B5127-7100-4CE5-860C-AB7E0C96093C}"/>
              </a:ext>
            </a:extLst>
          </p:cNvPr>
          <p:cNvSpPr>
            <a:spLocks noGrp="1"/>
          </p:cNvSpPr>
          <p:nvPr>
            <p:ph type="sldNum" sz="quarter" idx="12"/>
          </p:nvPr>
        </p:nvSpPr>
        <p:spPr/>
        <p:txBody>
          <a:bodyPr/>
          <a:lstStyle/>
          <a:p>
            <a:fld id="{8C04AE96-B1B9-4ED2-B3ED-30B2680CEC7B}" type="slidenum">
              <a:rPr lang="zh-TW" altLang="en-US" smtClean="0"/>
              <a:pPr/>
              <a:t>37</a:t>
            </a:fld>
            <a:endParaRPr lang="zh-TW" altLang="en-US"/>
          </a:p>
        </p:txBody>
      </p:sp>
      <p:pic>
        <p:nvPicPr>
          <p:cNvPr id="5" name="圖片 4">
            <a:extLst>
              <a:ext uri="{FF2B5EF4-FFF2-40B4-BE49-F238E27FC236}">
                <a16:creationId xmlns:a16="http://schemas.microsoft.com/office/drawing/2014/main" id="{99B0788D-BC30-4EE8-ADF1-4F7C0BC32E55}"/>
              </a:ext>
            </a:extLst>
          </p:cNvPr>
          <p:cNvPicPr>
            <a:picLocks noChangeAspect="1"/>
          </p:cNvPicPr>
          <p:nvPr/>
        </p:nvPicPr>
        <p:blipFill>
          <a:blip r:embed="rId3"/>
          <a:stretch>
            <a:fillRect/>
          </a:stretch>
        </p:blipFill>
        <p:spPr>
          <a:xfrm>
            <a:off x="838199" y="2529823"/>
            <a:ext cx="4857231" cy="2793041"/>
          </a:xfrm>
          <a:prstGeom prst="rect">
            <a:avLst/>
          </a:prstGeom>
        </p:spPr>
      </p:pic>
      <p:pic>
        <p:nvPicPr>
          <p:cNvPr id="7" name="圖片 6">
            <a:extLst>
              <a:ext uri="{FF2B5EF4-FFF2-40B4-BE49-F238E27FC236}">
                <a16:creationId xmlns:a16="http://schemas.microsoft.com/office/drawing/2014/main" id="{C986DFAA-E83C-45B1-8DBD-7955B04B6F76}"/>
              </a:ext>
            </a:extLst>
          </p:cNvPr>
          <p:cNvPicPr>
            <a:picLocks noChangeAspect="1"/>
          </p:cNvPicPr>
          <p:nvPr/>
        </p:nvPicPr>
        <p:blipFill>
          <a:blip r:embed="rId4"/>
          <a:stretch>
            <a:fillRect/>
          </a:stretch>
        </p:blipFill>
        <p:spPr>
          <a:xfrm>
            <a:off x="5824842" y="2529823"/>
            <a:ext cx="5528958" cy="2791476"/>
          </a:xfrm>
          <a:prstGeom prst="rect">
            <a:avLst/>
          </a:prstGeom>
        </p:spPr>
      </p:pic>
    </p:spTree>
    <p:extLst>
      <p:ext uri="{BB962C8B-B14F-4D97-AF65-F5344CB8AC3E}">
        <p14:creationId xmlns:p14="http://schemas.microsoft.com/office/powerpoint/2010/main" val="938575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E10AC9B-1A3E-4435-96A0-FDB177A00DA9}"/>
              </a:ext>
            </a:extLst>
          </p:cNvPr>
          <p:cNvPicPr>
            <a:picLocks noChangeAspect="1"/>
          </p:cNvPicPr>
          <p:nvPr/>
        </p:nvPicPr>
        <p:blipFill>
          <a:blip r:embed="rId2"/>
          <a:stretch>
            <a:fillRect/>
          </a:stretch>
        </p:blipFill>
        <p:spPr>
          <a:xfrm>
            <a:off x="2637321" y="3178740"/>
            <a:ext cx="8630860" cy="3019926"/>
          </a:xfrm>
          <a:prstGeom prst="rect">
            <a:avLst/>
          </a:prstGeom>
        </p:spPr>
      </p:pic>
      <p:sp>
        <p:nvSpPr>
          <p:cNvPr id="2" name="標題 1">
            <a:extLst>
              <a:ext uri="{FF2B5EF4-FFF2-40B4-BE49-F238E27FC236}">
                <a16:creationId xmlns:a16="http://schemas.microsoft.com/office/drawing/2014/main" id="{1F110544-76DD-4B14-AF01-96AFB4800265}"/>
              </a:ext>
            </a:extLst>
          </p:cNvPr>
          <p:cNvSpPr>
            <a:spLocks noGrp="1"/>
          </p:cNvSpPr>
          <p:nvPr>
            <p:ph type="title"/>
          </p:nvPr>
        </p:nvSpPr>
        <p:spPr/>
        <p:txBody>
          <a:bodyPr/>
          <a:lstStyle/>
          <a:p>
            <a:r>
              <a:rPr lang="en-US" altLang="zh-TW" dirty="0"/>
              <a:t>Further Readings (2/2)</a:t>
            </a:r>
            <a:endParaRPr lang="zh-TW" altLang="en-US" dirty="0"/>
          </a:p>
        </p:txBody>
      </p:sp>
      <p:sp>
        <p:nvSpPr>
          <p:cNvPr id="3" name="內容版面配置區 2">
            <a:extLst>
              <a:ext uri="{FF2B5EF4-FFF2-40B4-BE49-F238E27FC236}">
                <a16:creationId xmlns:a16="http://schemas.microsoft.com/office/drawing/2014/main" id="{0D77698D-0512-4E52-B37A-A7F446C6A2F1}"/>
              </a:ext>
            </a:extLst>
          </p:cNvPr>
          <p:cNvSpPr>
            <a:spLocks noGrp="1"/>
          </p:cNvSpPr>
          <p:nvPr>
            <p:ph idx="1"/>
          </p:nvPr>
        </p:nvSpPr>
        <p:spPr/>
        <p:txBody>
          <a:bodyPr>
            <a:normAutofit/>
          </a:bodyPr>
          <a:lstStyle/>
          <a:p>
            <a:r>
              <a:rPr lang="en-US" altLang="zh-TW" dirty="0">
                <a:hlinkClick r:id="rId3"/>
              </a:rPr>
              <a:t>Explaining BRC20: The New Standard for Fungible Tokens on Bitcoin</a:t>
            </a:r>
          </a:p>
          <a:p>
            <a:pPr>
              <a:lnSpc>
                <a:spcPct val="95000"/>
              </a:lnSpc>
              <a:spcBef>
                <a:spcPts val="1200"/>
              </a:spcBef>
            </a:pPr>
            <a:r>
              <a:rPr lang="en-US" altLang="zh-TW" dirty="0"/>
              <a:t>1. Deploy your BRC20 token</a:t>
            </a:r>
          </a:p>
          <a:p>
            <a:pPr>
              <a:lnSpc>
                <a:spcPct val="95000"/>
              </a:lnSpc>
              <a:spcBef>
                <a:spcPts val="1200"/>
              </a:spcBef>
            </a:pPr>
            <a:r>
              <a:rPr lang="en-US" altLang="zh-TW" dirty="0"/>
              <a:t>2. Mint your BRC20 token</a:t>
            </a:r>
          </a:p>
          <a:p>
            <a:pPr>
              <a:lnSpc>
                <a:spcPct val="95000"/>
              </a:lnSpc>
              <a:spcBef>
                <a:spcPts val="1200"/>
              </a:spcBef>
            </a:pPr>
            <a:r>
              <a:rPr lang="en-US" altLang="zh-TW" dirty="0"/>
              <a:t>3. Transfer your BRC20 token</a:t>
            </a:r>
            <a:endParaRPr lang="zh-TW" altLang="en-US" sz="2400" dirty="0"/>
          </a:p>
        </p:txBody>
      </p:sp>
      <p:sp>
        <p:nvSpPr>
          <p:cNvPr id="4" name="投影片編號版面配置區 3">
            <a:extLst>
              <a:ext uri="{FF2B5EF4-FFF2-40B4-BE49-F238E27FC236}">
                <a16:creationId xmlns:a16="http://schemas.microsoft.com/office/drawing/2014/main" id="{9F7B5127-7100-4CE5-860C-AB7E0C96093C}"/>
              </a:ext>
            </a:extLst>
          </p:cNvPr>
          <p:cNvSpPr>
            <a:spLocks noGrp="1"/>
          </p:cNvSpPr>
          <p:nvPr>
            <p:ph type="sldNum" sz="quarter" idx="12"/>
          </p:nvPr>
        </p:nvSpPr>
        <p:spPr/>
        <p:txBody>
          <a:bodyPr/>
          <a:lstStyle/>
          <a:p>
            <a:fld id="{8C04AE96-B1B9-4ED2-B3ED-30B2680CEC7B}" type="slidenum">
              <a:rPr lang="zh-TW" altLang="en-US" smtClean="0"/>
              <a:pPr/>
              <a:t>38</a:t>
            </a:fld>
            <a:endParaRPr lang="zh-TW" altLang="en-US"/>
          </a:p>
        </p:txBody>
      </p:sp>
    </p:spTree>
    <p:extLst>
      <p:ext uri="{BB962C8B-B14F-4D97-AF65-F5344CB8AC3E}">
        <p14:creationId xmlns:p14="http://schemas.microsoft.com/office/powerpoint/2010/main" val="399138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92B02-46D6-470C-8B17-1F8B220A33D9}"/>
              </a:ext>
            </a:extLst>
          </p:cNvPr>
          <p:cNvSpPr>
            <a:spLocks noGrp="1"/>
          </p:cNvSpPr>
          <p:nvPr>
            <p:ph type="title"/>
          </p:nvPr>
        </p:nvSpPr>
        <p:spPr>
          <a:xfrm>
            <a:off x="838200" y="517703"/>
            <a:ext cx="10740992" cy="617785"/>
          </a:xfrm>
        </p:spPr>
        <p:txBody>
          <a:bodyPr>
            <a:noAutofit/>
          </a:bodyPr>
          <a:lstStyle/>
          <a:p>
            <a:r>
              <a:rPr lang="en-US" altLang="zh-TW" sz="3200" dirty="0"/>
              <a:t>Major Events in Bitcoin Scaling &amp; Programmability Development</a:t>
            </a:r>
            <a:endParaRPr lang="zh-TW" altLang="en-US" sz="3200" dirty="0"/>
          </a:p>
        </p:txBody>
      </p:sp>
      <p:sp>
        <p:nvSpPr>
          <p:cNvPr id="4" name="投影片編號版面配置區 3">
            <a:extLst>
              <a:ext uri="{FF2B5EF4-FFF2-40B4-BE49-F238E27FC236}">
                <a16:creationId xmlns:a16="http://schemas.microsoft.com/office/drawing/2014/main" id="{9E390182-40BC-4831-ADFF-92BC794E5DCD}"/>
              </a:ext>
            </a:extLst>
          </p:cNvPr>
          <p:cNvSpPr>
            <a:spLocks noGrp="1"/>
          </p:cNvSpPr>
          <p:nvPr>
            <p:ph type="sldNum" sz="quarter" idx="12"/>
          </p:nvPr>
        </p:nvSpPr>
        <p:spPr/>
        <p:txBody>
          <a:bodyPr/>
          <a:lstStyle/>
          <a:p>
            <a:fld id="{8C04AE96-B1B9-4ED2-B3ED-30B2680CEC7B}" type="slidenum">
              <a:rPr lang="zh-TW" altLang="en-US" smtClean="0"/>
              <a:pPr/>
              <a:t>4</a:t>
            </a:fld>
            <a:endParaRPr lang="zh-TW" altLang="en-US"/>
          </a:p>
        </p:txBody>
      </p:sp>
      <p:pic>
        <p:nvPicPr>
          <p:cNvPr id="1026" name="Picture 2" descr="https://cdni.blockcast.it/wp-content/uploads/2023/05/02165342/1682927982195491.png">
            <a:extLst>
              <a:ext uri="{FF2B5EF4-FFF2-40B4-BE49-F238E27FC236}">
                <a16:creationId xmlns:a16="http://schemas.microsoft.com/office/drawing/2014/main" id="{53932D7D-FD8B-4F74-BD7A-7BFBEF5FA7B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196" b="5374"/>
          <a:stretch/>
        </p:blipFill>
        <p:spPr bwMode="auto">
          <a:xfrm>
            <a:off x="902093" y="1507433"/>
            <a:ext cx="10387814" cy="472281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338C274-FE30-4726-AED2-3AB6E43C3CDB}"/>
              </a:ext>
            </a:extLst>
          </p:cNvPr>
          <p:cNvSpPr/>
          <p:nvPr/>
        </p:nvSpPr>
        <p:spPr>
          <a:xfrm>
            <a:off x="2310464" y="1109016"/>
            <a:ext cx="7796464" cy="338554"/>
          </a:xfrm>
          <a:prstGeom prst="rect">
            <a:avLst/>
          </a:prstGeom>
        </p:spPr>
        <p:txBody>
          <a:bodyPr wrap="square">
            <a:spAutoFit/>
          </a:bodyPr>
          <a:lstStyle/>
          <a:p>
            <a:r>
              <a:rPr lang="zh-TW" altLang="en-US" sz="1600" dirty="0">
                <a:hlinkClick r:id="rId3"/>
              </a:rPr>
              <a:t>以太坊超越比特幣，從絕無可能到近在咫尺？</a:t>
            </a:r>
            <a:r>
              <a:rPr lang="en-US" altLang="zh-TW" sz="1600" dirty="0">
                <a:hlinkClick r:id="rId3"/>
              </a:rPr>
              <a:t>BRC20 </a:t>
            </a:r>
            <a:r>
              <a:rPr lang="zh-TW" altLang="en-US" sz="1600" dirty="0">
                <a:hlinkClick r:id="rId3"/>
              </a:rPr>
              <a:t>又出來攪局 </a:t>
            </a:r>
            <a:r>
              <a:rPr lang="en-US" altLang="zh-TW" sz="1600" dirty="0">
                <a:hlinkClick r:id="rId3"/>
              </a:rPr>
              <a:t>- </a:t>
            </a:r>
            <a:r>
              <a:rPr lang="zh-TW" altLang="en-US" sz="1600" dirty="0">
                <a:hlinkClick r:id="rId3"/>
              </a:rPr>
              <a:t>區塊客 </a:t>
            </a:r>
            <a:r>
              <a:rPr lang="en-US" altLang="zh-TW" sz="1600" dirty="0">
                <a:hlinkClick r:id="rId3"/>
              </a:rPr>
              <a:t>(blockcast.it)</a:t>
            </a:r>
            <a:endParaRPr lang="zh-TW" altLang="en-US" sz="1600" dirty="0"/>
          </a:p>
        </p:txBody>
      </p:sp>
    </p:spTree>
    <p:extLst>
      <p:ext uri="{BB962C8B-B14F-4D97-AF65-F5344CB8AC3E}">
        <p14:creationId xmlns:p14="http://schemas.microsoft.com/office/powerpoint/2010/main" val="26951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C0536-75E0-45AB-B7CD-2553905C7197}"/>
              </a:ext>
            </a:extLst>
          </p:cNvPr>
          <p:cNvSpPr>
            <a:spLocks noGrp="1"/>
          </p:cNvSpPr>
          <p:nvPr>
            <p:ph type="title"/>
          </p:nvPr>
        </p:nvSpPr>
        <p:spPr/>
        <p:txBody>
          <a:bodyPr/>
          <a:lstStyle/>
          <a:p>
            <a:r>
              <a:rPr lang="en-US" altLang="zh-TW" dirty="0">
                <a:solidFill>
                  <a:srgbClr val="0070C0"/>
                </a:solidFill>
              </a:rPr>
              <a:t>The Lightning Network </a:t>
            </a:r>
            <a:r>
              <a:rPr lang="en-US" altLang="zh-TW" dirty="0"/>
              <a:t>(1/3)</a:t>
            </a:r>
            <a:endParaRPr lang="zh-TW" altLang="en-US" dirty="0"/>
          </a:p>
        </p:txBody>
      </p:sp>
      <p:sp>
        <p:nvSpPr>
          <p:cNvPr id="3" name="內容版面配置區 2">
            <a:extLst>
              <a:ext uri="{FF2B5EF4-FFF2-40B4-BE49-F238E27FC236}">
                <a16:creationId xmlns:a16="http://schemas.microsoft.com/office/drawing/2014/main" id="{AA2464BC-F5F3-47A9-93C0-9B13ACB47D58}"/>
              </a:ext>
            </a:extLst>
          </p:cNvPr>
          <p:cNvSpPr>
            <a:spLocks noGrp="1"/>
          </p:cNvSpPr>
          <p:nvPr>
            <p:ph idx="1"/>
          </p:nvPr>
        </p:nvSpPr>
        <p:spPr>
          <a:xfrm>
            <a:off x="838200" y="1488332"/>
            <a:ext cx="10515600" cy="4868018"/>
          </a:xfrm>
        </p:spPr>
        <p:txBody>
          <a:bodyPr>
            <a:normAutofit/>
          </a:bodyPr>
          <a:lstStyle/>
          <a:p>
            <a:r>
              <a:rPr lang="en-US" altLang="zh-TW" sz="2400" dirty="0">
                <a:hlinkClick r:id="rId2"/>
              </a:rPr>
              <a:t>https://medium.com/blockchain/the-lightning-network-explained</a:t>
            </a:r>
            <a:endParaRPr lang="en-US" altLang="zh-TW" dirty="0"/>
          </a:p>
          <a:p>
            <a:pPr algn="just">
              <a:spcBef>
                <a:spcPts val="1200"/>
              </a:spcBef>
            </a:pPr>
            <a:r>
              <a:rPr lang="en-US" altLang="zh-TW" dirty="0"/>
              <a:t>The Lightning Network (</a:t>
            </a:r>
            <a:r>
              <a:rPr lang="en-US" altLang="zh-TW" dirty="0">
                <a:solidFill>
                  <a:srgbClr val="0000FF"/>
                </a:solidFill>
              </a:rPr>
              <a:t>Layer 2 protocol</a:t>
            </a:r>
            <a:r>
              <a:rPr lang="en-US" altLang="zh-TW" dirty="0"/>
              <a:t>) was designed to improve the speed and efficiency of transactions on the Bitcoin network by </a:t>
            </a:r>
            <a:r>
              <a:rPr lang="en-US" altLang="zh-TW" dirty="0">
                <a:solidFill>
                  <a:srgbClr val="0000FF"/>
                </a:solidFill>
              </a:rPr>
              <a:t>allowing users to make transactions off-chain </a:t>
            </a:r>
            <a:r>
              <a:rPr lang="en-US" altLang="zh-TW" dirty="0">
                <a:solidFill>
                  <a:srgbClr val="FF0000"/>
                </a:solidFill>
              </a:rPr>
              <a:t>without the need for block confirmation on the Bitcoin blockchain</a:t>
            </a:r>
            <a:r>
              <a:rPr lang="en-US" altLang="zh-TW" dirty="0"/>
              <a:t>.</a:t>
            </a:r>
          </a:p>
          <a:p>
            <a:pPr algn="just">
              <a:lnSpc>
                <a:spcPct val="95000"/>
              </a:lnSpc>
              <a:spcBef>
                <a:spcPts val="1200"/>
              </a:spcBef>
            </a:pPr>
            <a:r>
              <a:rPr lang="en-US" altLang="zh-TW" dirty="0"/>
              <a:t>The Lightning Network allows users to create </a:t>
            </a:r>
            <a:r>
              <a:rPr lang="en-US" altLang="zh-TW" dirty="0">
                <a:solidFill>
                  <a:srgbClr val="FF0000"/>
                </a:solidFill>
              </a:rPr>
              <a:t>payment channels</a:t>
            </a:r>
            <a:r>
              <a:rPr lang="en-US" altLang="zh-TW" dirty="0"/>
              <a:t>.</a:t>
            </a:r>
          </a:p>
          <a:p>
            <a:pPr lvl="1" algn="just">
              <a:spcBef>
                <a:spcPts val="600"/>
              </a:spcBef>
            </a:pPr>
            <a:r>
              <a:rPr lang="en-US" altLang="zh-TW" dirty="0"/>
              <a:t>These channels can be thought of as a way for two users to make an unlimited number of transactions with each other without having to wait for block confirmation on the blockchain.</a:t>
            </a:r>
          </a:p>
          <a:p>
            <a:pPr lvl="1" algn="just">
              <a:spcBef>
                <a:spcPts val="600"/>
              </a:spcBef>
            </a:pPr>
            <a:r>
              <a:rPr lang="en-US" altLang="zh-TW" dirty="0">
                <a:solidFill>
                  <a:srgbClr val="0070C0"/>
                </a:solidFill>
              </a:rPr>
              <a:t>To create a payment channel, two users must deposit some bitcoin into a multi-signature wallet on the Lightning Network</a:t>
            </a:r>
            <a:r>
              <a:rPr lang="en-US" altLang="zh-TW" dirty="0"/>
              <a:t>. This creates a “channel” between the two users, which can be used for any number of transactions.</a:t>
            </a:r>
          </a:p>
        </p:txBody>
      </p:sp>
      <p:sp>
        <p:nvSpPr>
          <p:cNvPr id="4" name="投影片編號版面配置區 3">
            <a:extLst>
              <a:ext uri="{FF2B5EF4-FFF2-40B4-BE49-F238E27FC236}">
                <a16:creationId xmlns:a16="http://schemas.microsoft.com/office/drawing/2014/main" id="{1D924005-F56C-44DB-B190-0D2218D6A6EB}"/>
              </a:ext>
            </a:extLst>
          </p:cNvPr>
          <p:cNvSpPr>
            <a:spLocks noGrp="1"/>
          </p:cNvSpPr>
          <p:nvPr>
            <p:ph type="sldNum" sz="quarter" idx="12"/>
          </p:nvPr>
        </p:nvSpPr>
        <p:spPr/>
        <p:txBody>
          <a:bodyPr/>
          <a:lstStyle/>
          <a:p>
            <a:fld id="{8C04AE96-B1B9-4ED2-B3ED-30B2680CEC7B}" type="slidenum">
              <a:rPr lang="zh-TW" altLang="en-US" smtClean="0"/>
              <a:pPr/>
              <a:t>5</a:t>
            </a:fld>
            <a:endParaRPr lang="zh-TW" altLang="en-US"/>
          </a:p>
        </p:txBody>
      </p:sp>
      <p:pic>
        <p:nvPicPr>
          <p:cNvPr id="5" name="圖片 4">
            <a:extLst>
              <a:ext uri="{FF2B5EF4-FFF2-40B4-BE49-F238E27FC236}">
                <a16:creationId xmlns:a16="http://schemas.microsoft.com/office/drawing/2014/main" id="{588A073E-64B3-4CEC-8B54-A3290F1599DB}"/>
              </a:ext>
            </a:extLst>
          </p:cNvPr>
          <p:cNvPicPr>
            <a:picLocks noChangeAspect="1"/>
          </p:cNvPicPr>
          <p:nvPr/>
        </p:nvPicPr>
        <p:blipFill>
          <a:blip r:embed="rId3"/>
          <a:stretch>
            <a:fillRect/>
          </a:stretch>
        </p:blipFill>
        <p:spPr>
          <a:xfrm>
            <a:off x="9846143" y="606635"/>
            <a:ext cx="1078531" cy="1271893"/>
          </a:xfrm>
          <a:prstGeom prst="rect">
            <a:avLst/>
          </a:prstGeom>
        </p:spPr>
      </p:pic>
    </p:spTree>
    <p:extLst>
      <p:ext uri="{BB962C8B-B14F-4D97-AF65-F5344CB8AC3E}">
        <p14:creationId xmlns:p14="http://schemas.microsoft.com/office/powerpoint/2010/main" val="87810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21F94C-CB68-4B58-B483-14B46E5CBCD9}"/>
              </a:ext>
            </a:extLst>
          </p:cNvPr>
          <p:cNvSpPr>
            <a:spLocks noGrp="1"/>
          </p:cNvSpPr>
          <p:nvPr>
            <p:ph type="title"/>
          </p:nvPr>
        </p:nvSpPr>
        <p:spPr/>
        <p:txBody>
          <a:bodyPr/>
          <a:lstStyle/>
          <a:p>
            <a:r>
              <a:rPr lang="en-US" altLang="zh-TW" dirty="0"/>
              <a:t>The Lightning Network (2/3)</a:t>
            </a:r>
            <a:endParaRPr lang="zh-TW" altLang="en-US" dirty="0"/>
          </a:p>
        </p:txBody>
      </p:sp>
      <p:sp>
        <p:nvSpPr>
          <p:cNvPr id="3" name="內容版面配置區 2">
            <a:extLst>
              <a:ext uri="{FF2B5EF4-FFF2-40B4-BE49-F238E27FC236}">
                <a16:creationId xmlns:a16="http://schemas.microsoft.com/office/drawing/2014/main" id="{70BDF0BA-1DDC-4079-AD2D-DA82EB2DE87B}"/>
              </a:ext>
            </a:extLst>
          </p:cNvPr>
          <p:cNvSpPr>
            <a:spLocks noGrp="1"/>
          </p:cNvSpPr>
          <p:nvPr>
            <p:ph idx="1"/>
          </p:nvPr>
        </p:nvSpPr>
        <p:spPr/>
        <p:txBody>
          <a:bodyPr>
            <a:normAutofit lnSpcReduction="10000"/>
          </a:bodyPr>
          <a:lstStyle/>
          <a:p>
            <a:pPr lvl="1" algn="just">
              <a:lnSpc>
                <a:spcPct val="100000"/>
              </a:lnSpc>
              <a:spcBef>
                <a:spcPts val="600"/>
              </a:spcBef>
            </a:pPr>
            <a:r>
              <a:rPr lang="en-US" altLang="zh-TW" dirty="0"/>
              <a:t>The two parties can transfer funds to each other indefinitely without informing the main blockchain. As all transactions on the layer-2 protocol do not need to be approved by all nodes, it substantially speeds up transactions. </a:t>
            </a:r>
          </a:p>
          <a:p>
            <a:pPr lvl="1" algn="just">
              <a:lnSpc>
                <a:spcPct val="100000"/>
              </a:lnSpc>
              <a:spcBef>
                <a:spcPts val="600"/>
              </a:spcBef>
            </a:pPr>
            <a:r>
              <a:rPr lang="en-US" altLang="zh-TW" dirty="0"/>
              <a:t>Lightning Network nodes capable of routing transactions are formed by combining individual payment channels between the concerned parties. Therefore, the Lightning Network is the outcome of many payment channels being linked together.</a:t>
            </a:r>
          </a:p>
          <a:p>
            <a:pPr lvl="1" algn="just">
              <a:lnSpc>
                <a:spcPct val="100000"/>
              </a:lnSpc>
              <a:spcBef>
                <a:spcPts val="600"/>
              </a:spcBef>
            </a:pPr>
            <a:r>
              <a:rPr lang="en-US" altLang="zh-TW" dirty="0"/>
              <a:t>Eventually, when the two parties decide to finish transacting, </a:t>
            </a:r>
            <a:r>
              <a:rPr lang="en-US" altLang="zh-TW" dirty="0">
                <a:solidFill>
                  <a:srgbClr val="FF0000"/>
                </a:solidFill>
              </a:rPr>
              <a:t>they can close the channel</a:t>
            </a:r>
            <a:r>
              <a:rPr lang="en-US" altLang="zh-TW" dirty="0">
                <a:solidFill>
                  <a:srgbClr val="0000FF"/>
                </a:solidFill>
              </a:rPr>
              <a:t>. All of the channel’s transactions are then consolidated into one transaction, which is sent to the Bitcoin mainnet to be recorded</a:t>
            </a:r>
            <a:r>
              <a:rPr lang="en-US" altLang="zh-TW" dirty="0"/>
              <a:t>.</a:t>
            </a:r>
          </a:p>
          <a:p>
            <a:pPr lvl="1" algn="just">
              <a:lnSpc>
                <a:spcPct val="100000"/>
              </a:lnSpc>
              <a:spcBef>
                <a:spcPts val="600"/>
              </a:spcBef>
            </a:pPr>
            <a:r>
              <a:rPr lang="en-US" altLang="zh-TW" dirty="0"/>
              <a:t>Fees are a combination of routing charges for routing payment information between Lightning nodes, opening and closing channels, and Bitcoin’s usual transaction fees.</a:t>
            </a:r>
            <a:endParaRPr lang="zh-TW" altLang="en-US" dirty="0"/>
          </a:p>
        </p:txBody>
      </p:sp>
      <p:sp>
        <p:nvSpPr>
          <p:cNvPr id="4" name="投影片編號版面配置區 3">
            <a:extLst>
              <a:ext uri="{FF2B5EF4-FFF2-40B4-BE49-F238E27FC236}">
                <a16:creationId xmlns:a16="http://schemas.microsoft.com/office/drawing/2014/main" id="{ECCF8A37-16A7-487B-A48B-802BE42E05B9}"/>
              </a:ext>
            </a:extLst>
          </p:cNvPr>
          <p:cNvSpPr>
            <a:spLocks noGrp="1"/>
          </p:cNvSpPr>
          <p:nvPr>
            <p:ph type="sldNum" sz="quarter" idx="12"/>
          </p:nvPr>
        </p:nvSpPr>
        <p:spPr/>
        <p:txBody>
          <a:bodyPr/>
          <a:lstStyle/>
          <a:p>
            <a:fld id="{8C04AE96-B1B9-4ED2-B3ED-30B2680CEC7B}" type="slidenum">
              <a:rPr lang="zh-TW" altLang="en-US" smtClean="0"/>
              <a:pPr/>
              <a:t>6</a:t>
            </a:fld>
            <a:endParaRPr lang="zh-TW" altLang="en-US"/>
          </a:p>
        </p:txBody>
      </p:sp>
      <p:sp>
        <p:nvSpPr>
          <p:cNvPr id="5" name="矩形 4">
            <a:extLst>
              <a:ext uri="{FF2B5EF4-FFF2-40B4-BE49-F238E27FC236}">
                <a16:creationId xmlns:a16="http://schemas.microsoft.com/office/drawing/2014/main" id="{5E3FF6CF-7A49-4C91-83E8-745FAE6A338E}"/>
              </a:ext>
            </a:extLst>
          </p:cNvPr>
          <p:cNvSpPr/>
          <p:nvPr/>
        </p:nvSpPr>
        <p:spPr>
          <a:xfrm>
            <a:off x="3864073" y="5997427"/>
            <a:ext cx="7595605" cy="400110"/>
          </a:xfrm>
          <a:prstGeom prst="rect">
            <a:avLst/>
          </a:prstGeom>
        </p:spPr>
        <p:txBody>
          <a:bodyPr wrap="none">
            <a:spAutoFit/>
          </a:bodyPr>
          <a:lstStyle/>
          <a:p>
            <a:r>
              <a:rPr lang="en-US" altLang="zh-TW" sz="2000" dirty="0"/>
              <a:t>For more details: </a:t>
            </a:r>
            <a:r>
              <a:rPr lang="zh-TW" altLang="en-US" sz="2000" dirty="0">
                <a:hlinkClick r:id="rId2"/>
              </a:rPr>
              <a:t>https://www.horizen.io/academy/payment-channels/</a:t>
            </a:r>
            <a:endParaRPr lang="zh-TW" altLang="en-US" sz="2000" dirty="0"/>
          </a:p>
        </p:txBody>
      </p:sp>
    </p:spTree>
    <p:extLst>
      <p:ext uri="{BB962C8B-B14F-4D97-AF65-F5344CB8AC3E}">
        <p14:creationId xmlns:p14="http://schemas.microsoft.com/office/powerpoint/2010/main" val="248799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A9BE1-4E29-4A22-82A1-62BA63910DFA}"/>
              </a:ext>
            </a:extLst>
          </p:cNvPr>
          <p:cNvSpPr>
            <a:spLocks noGrp="1"/>
          </p:cNvSpPr>
          <p:nvPr>
            <p:ph type="title"/>
          </p:nvPr>
        </p:nvSpPr>
        <p:spPr/>
        <p:txBody>
          <a:bodyPr/>
          <a:lstStyle/>
          <a:p>
            <a:r>
              <a:rPr lang="en-US" altLang="zh-TW" dirty="0"/>
              <a:t>The Lightning Network (3/3)</a:t>
            </a:r>
            <a:endParaRPr lang="zh-TW" altLang="en-US" dirty="0"/>
          </a:p>
        </p:txBody>
      </p:sp>
      <p:pic>
        <p:nvPicPr>
          <p:cNvPr id="5" name="內容版面配置區 4">
            <a:extLst>
              <a:ext uri="{FF2B5EF4-FFF2-40B4-BE49-F238E27FC236}">
                <a16:creationId xmlns:a16="http://schemas.microsoft.com/office/drawing/2014/main" id="{DD6DB00B-86D9-4C8C-9E1F-2316329A6A8C}"/>
              </a:ext>
            </a:extLst>
          </p:cNvPr>
          <p:cNvPicPr>
            <a:picLocks noGrp="1" noChangeAspect="1"/>
          </p:cNvPicPr>
          <p:nvPr>
            <p:ph idx="1"/>
          </p:nvPr>
        </p:nvPicPr>
        <p:blipFill>
          <a:blip r:embed="rId2"/>
          <a:stretch>
            <a:fillRect/>
          </a:stretch>
        </p:blipFill>
        <p:spPr>
          <a:xfrm>
            <a:off x="450000" y="1328795"/>
            <a:ext cx="8437324" cy="3936976"/>
          </a:xfrm>
          <a:prstGeom prst="rect">
            <a:avLst/>
          </a:prstGeom>
        </p:spPr>
      </p:pic>
      <p:sp>
        <p:nvSpPr>
          <p:cNvPr id="4" name="投影片編號版面配置區 3">
            <a:extLst>
              <a:ext uri="{FF2B5EF4-FFF2-40B4-BE49-F238E27FC236}">
                <a16:creationId xmlns:a16="http://schemas.microsoft.com/office/drawing/2014/main" id="{F4CBBCD1-F419-4D32-AE0F-12CC0B571E33}"/>
              </a:ext>
            </a:extLst>
          </p:cNvPr>
          <p:cNvSpPr>
            <a:spLocks noGrp="1"/>
          </p:cNvSpPr>
          <p:nvPr>
            <p:ph type="sldNum" sz="quarter" idx="12"/>
          </p:nvPr>
        </p:nvSpPr>
        <p:spPr/>
        <p:txBody>
          <a:bodyPr/>
          <a:lstStyle/>
          <a:p>
            <a:fld id="{8C04AE96-B1B9-4ED2-B3ED-30B2680CEC7B}" type="slidenum">
              <a:rPr lang="zh-TW" altLang="en-US" smtClean="0"/>
              <a:pPr/>
              <a:t>7</a:t>
            </a:fld>
            <a:endParaRPr lang="zh-TW" altLang="en-US"/>
          </a:p>
        </p:txBody>
      </p:sp>
      <p:sp>
        <p:nvSpPr>
          <p:cNvPr id="6" name="矩形 5">
            <a:extLst>
              <a:ext uri="{FF2B5EF4-FFF2-40B4-BE49-F238E27FC236}">
                <a16:creationId xmlns:a16="http://schemas.microsoft.com/office/drawing/2014/main" id="{CAE6637D-AC32-46C3-920A-C44BC31E3724}"/>
              </a:ext>
            </a:extLst>
          </p:cNvPr>
          <p:cNvSpPr/>
          <p:nvPr/>
        </p:nvSpPr>
        <p:spPr>
          <a:xfrm>
            <a:off x="6406926" y="1328795"/>
            <a:ext cx="5205015" cy="369332"/>
          </a:xfrm>
          <a:prstGeom prst="rect">
            <a:avLst/>
          </a:prstGeom>
        </p:spPr>
        <p:txBody>
          <a:bodyPr wrap="none">
            <a:spAutoFit/>
          </a:bodyPr>
          <a:lstStyle/>
          <a:p>
            <a:r>
              <a:rPr lang="zh-TW" altLang="en-US" dirty="0">
                <a:hlinkClick r:id="rId3"/>
              </a:rPr>
              <a:t>https://zipmex.com/learn/what-is-lightning-network/</a:t>
            </a:r>
            <a:endParaRPr lang="zh-TW" altLang="en-US" dirty="0"/>
          </a:p>
        </p:txBody>
      </p:sp>
      <p:pic>
        <p:nvPicPr>
          <p:cNvPr id="7" name="內容版面配置區 5">
            <a:extLst>
              <a:ext uri="{FF2B5EF4-FFF2-40B4-BE49-F238E27FC236}">
                <a16:creationId xmlns:a16="http://schemas.microsoft.com/office/drawing/2014/main" id="{5DC9B810-5E32-4295-BE6E-197997F35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472" y="2765379"/>
            <a:ext cx="2891178" cy="2409315"/>
          </a:xfrm>
          <a:prstGeom prst="rect">
            <a:avLst/>
          </a:prstGeom>
        </p:spPr>
      </p:pic>
      <p:sp>
        <p:nvSpPr>
          <p:cNvPr id="8" name="矩形 7">
            <a:extLst>
              <a:ext uri="{FF2B5EF4-FFF2-40B4-BE49-F238E27FC236}">
                <a16:creationId xmlns:a16="http://schemas.microsoft.com/office/drawing/2014/main" id="{A09A25D6-4772-4DA8-B164-583EBBB41264}"/>
              </a:ext>
            </a:extLst>
          </p:cNvPr>
          <p:cNvSpPr/>
          <p:nvPr/>
        </p:nvSpPr>
        <p:spPr>
          <a:xfrm>
            <a:off x="1189606" y="5394934"/>
            <a:ext cx="10190422" cy="923330"/>
          </a:xfrm>
          <a:prstGeom prst="rect">
            <a:avLst/>
          </a:prstGeom>
        </p:spPr>
        <p:txBody>
          <a:bodyPr wrap="square">
            <a:spAutoFit/>
          </a:bodyPr>
          <a:lstStyle/>
          <a:p>
            <a:pPr algn="just">
              <a:lnSpc>
                <a:spcPct val="90000"/>
              </a:lnSpc>
            </a:pPr>
            <a:r>
              <a:rPr lang="en-US" altLang="zh-TW" sz="2000" dirty="0"/>
              <a:t>Lightning's fundamental technology is a </a:t>
            </a:r>
            <a:r>
              <a:rPr lang="en-US" altLang="zh-TW" sz="2000" dirty="0">
                <a:solidFill>
                  <a:srgbClr val="0000FF"/>
                </a:solidFill>
              </a:rPr>
              <a:t>local two-party consensus</a:t>
            </a:r>
            <a:r>
              <a:rPr lang="en-US" altLang="zh-TW" sz="2000" dirty="0"/>
              <a:t>, known as a </a:t>
            </a:r>
            <a:r>
              <a:rPr lang="en-US" altLang="zh-TW" sz="2000" dirty="0">
                <a:solidFill>
                  <a:srgbClr val="FF0000"/>
                </a:solidFill>
              </a:rPr>
              <a:t>payment channel</a:t>
            </a:r>
            <a:r>
              <a:rPr lang="en-US" altLang="zh-TW" sz="2000" dirty="0"/>
              <a:t>. Two parties send an initial amount of Bitcoin into a multi-signature transaction with a local consensus on the current balance allocated between the two participants.</a:t>
            </a:r>
            <a:endParaRPr lang="zh-TW" altLang="en-US" sz="2000" dirty="0"/>
          </a:p>
        </p:txBody>
      </p:sp>
    </p:spTree>
    <p:extLst>
      <p:ext uri="{BB962C8B-B14F-4D97-AF65-F5344CB8AC3E}">
        <p14:creationId xmlns:p14="http://schemas.microsoft.com/office/powerpoint/2010/main" val="117329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92050-4A32-45AA-A8EF-6B97CF9AEEDE}"/>
              </a:ext>
            </a:extLst>
          </p:cNvPr>
          <p:cNvSpPr>
            <a:spLocks noGrp="1"/>
          </p:cNvSpPr>
          <p:nvPr>
            <p:ph type="title"/>
          </p:nvPr>
        </p:nvSpPr>
        <p:spPr/>
        <p:txBody>
          <a:bodyPr/>
          <a:lstStyle/>
          <a:p>
            <a:r>
              <a:rPr lang="en-US" altLang="zh-TW" dirty="0">
                <a:solidFill>
                  <a:srgbClr val="0070C0"/>
                </a:solidFill>
              </a:rPr>
              <a:t>The Liquid Network </a:t>
            </a:r>
            <a:r>
              <a:rPr lang="en-US" altLang="zh-TW" dirty="0"/>
              <a:t>(1/2)</a:t>
            </a:r>
            <a:endParaRPr lang="zh-TW" altLang="en-US" dirty="0"/>
          </a:p>
        </p:txBody>
      </p:sp>
      <p:sp>
        <p:nvSpPr>
          <p:cNvPr id="4" name="投影片編號版面配置區 3">
            <a:extLst>
              <a:ext uri="{FF2B5EF4-FFF2-40B4-BE49-F238E27FC236}">
                <a16:creationId xmlns:a16="http://schemas.microsoft.com/office/drawing/2014/main" id="{2995308F-0C19-4709-B8D0-33AA5641314B}"/>
              </a:ext>
            </a:extLst>
          </p:cNvPr>
          <p:cNvSpPr>
            <a:spLocks noGrp="1"/>
          </p:cNvSpPr>
          <p:nvPr>
            <p:ph type="sldNum" sz="quarter" idx="12"/>
          </p:nvPr>
        </p:nvSpPr>
        <p:spPr/>
        <p:txBody>
          <a:bodyPr/>
          <a:lstStyle/>
          <a:p>
            <a:fld id="{8C04AE96-B1B9-4ED2-B3ED-30B2680CEC7B}" type="slidenum">
              <a:rPr lang="zh-TW" altLang="en-US" smtClean="0"/>
              <a:pPr/>
              <a:t>8</a:t>
            </a:fld>
            <a:endParaRPr lang="zh-TW" altLang="en-US"/>
          </a:p>
        </p:txBody>
      </p:sp>
      <p:sp>
        <p:nvSpPr>
          <p:cNvPr id="11" name="內容版面配置區 10">
            <a:extLst>
              <a:ext uri="{FF2B5EF4-FFF2-40B4-BE49-F238E27FC236}">
                <a16:creationId xmlns:a16="http://schemas.microsoft.com/office/drawing/2014/main" id="{B4DE9FCD-4D21-4627-BBF2-2FFA8B1876CA}"/>
              </a:ext>
            </a:extLst>
          </p:cNvPr>
          <p:cNvSpPr>
            <a:spLocks noGrp="1"/>
          </p:cNvSpPr>
          <p:nvPr>
            <p:ph idx="1"/>
          </p:nvPr>
        </p:nvSpPr>
        <p:spPr/>
        <p:txBody>
          <a:bodyPr>
            <a:normAutofit/>
          </a:bodyPr>
          <a:lstStyle/>
          <a:p>
            <a:pPr algn="just">
              <a:lnSpc>
                <a:spcPct val="95000"/>
              </a:lnSpc>
            </a:pPr>
            <a:r>
              <a:rPr lang="en-US" altLang="zh-TW" dirty="0"/>
              <a:t>Launched in 2018, Liquid Network (</a:t>
            </a:r>
            <a:r>
              <a:rPr lang="en-US" altLang="zh-TW" dirty="0">
                <a:solidFill>
                  <a:schemeClr val="bg1">
                    <a:lumMod val="65000"/>
                  </a:schemeClr>
                </a:solidFill>
              </a:rPr>
              <a:t>Layer-2</a:t>
            </a:r>
            <a:r>
              <a:rPr lang="en-US" altLang="zh-TW" dirty="0"/>
              <a:t> </a:t>
            </a:r>
            <a:r>
              <a:rPr lang="en-US" altLang="zh-TW" dirty="0">
                <a:solidFill>
                  <a:srgbClr val="0000FF"/>
                </a:solidFill>
              </a:rPr>
              <a:t>sidechain</a:t>
            </a:r>
            <a:r>
              <a:rPr lang="en-US" altLang="zh-TW" dirty="0"/>
              <a:t>) operates independent of Bitcoin and has its own global ledger and consensus mechanism.</a:t>
            </a:r>
          </a:p>
          <a:p>
            <a:pPr lvl="1" algn="just">
              <a:lnSpc>
                <a:spcPct val="95000"/>
              </a:lnSpc>
              <a:spcBef>
                <a:spcPts val="600"/>
              </a:spcBef>
            </a:pPr>
            <a:r>
              <a:rPr lang="en-US" altLang="zh-TW" dirty="0"/>
              <a:t>Instead of using an expensive proof-of-work consensus mechanism, </a:t>
            </a:r>
            <a:r>
              <a:rPr lang="en-US" altLang="zh-TW" dirty="0">
                <a:solidFill>
                  <a:srgbClr val="FF0000"/>
                </a:solidFill>
              </a:rPr>
              <a:t>Liquid created the </a:t>
            </a:r>
            <a:r>
              <a:rPr lang="en-US" altLang="zh-TW" dirty="0">
                <a:solidFill>
                  <a:srgbClr val="FF0000"/>
                </a:solidFill>
                <a:effectLst>
                  <a:outerShdw blurRad="38100" dist="38100" dir="2700000" algn="tl">
                    <a:srgbClr val="000000">
                      <a:alpha val="43137"/>
                    </a:srgbClr>
                  </a:outerShdw>
                </a:effectLst>
              </a:rPr>
              <a:t>Liquid Federation </a:t>
            </a:r>
            <a:r>
              <a:rPr lang="en-US" altLang="zh-TW" dirty="0">
                <a:solidFill>
                  <a:srgbClr val="FF0000"/>
                </a:solidFill>
              </a:rPr>
              <a:t>to serve as the creators of new block</a:t>
            </a:r>
            <a:r>
              <a:rPr lang="en-US" altLang="zh-TW" dirty="0"/>
              <a:t>s. </a:t>
            </a:r>
          </a:p>
          <a:p>
            <a:pPr lvl="1" algn="just">
              <a:lnSpc>
                <a:spcPct val="95000"/>
              </a:lnSpc>
              <a:spcBef>
                <a:spcPts val="600"/>
              </a:spcBef>
            </a:pPr>
            <a:r>
              <a:rPr lang="en-US" altLang="zh-TW" dirty="0"/>
              <a:t>The Liquid Federation is a group of crypto-native organizations, including exchanges, trading desks, and developers, that perform vital tasks for the protocol.</a:t>
            </a:r>
          </a:p>
          <a:p>
            <a:pPr lvl="1" algn="just">
              <a:lnSpc>
                <a:spcPct val="95000"/>
              </a:lnSpc>
              <a:spcBef>
                <a:spcPts val="600"/>
              </a:spcBef>
            </a:pPr>
            <a:r>
              <a:rPr lang="en-US" altLang="zh-TW" dirty="0"/>
              <a:t>Of the approximately 60 members, 15 act as functionaries for (1) confirming new blocks and (2) securing and managing Bitcoin funds held in the network’s multi-signature wallet.</a:t>
            </a:r>
          </a:p>
          <a:p>
            <a:pPr lvl="1" algn="just"/>
            <a:endParaRPr lang="zh-TW" altLang="en-US" dirty="0"/>
          </a:p>
        </p:txBody>
      </p:sp>
      <p:sp>
        <p:nvSpPr>
          <p:cNvPr id="12" name="矩形 11">
            <a:extLst>
              <a:ext uri="{FF2B5EF4-FFF2-40B4-BE49-F238E27FC236}">
                <a16:creationId xmlns:a16="http://schemas.microsoft.com/office/drawing/2014/main" id="{16158C7F-A1EE-4127-9D75-3DFAE47B6323}"/>
              </a:ext>
            </a:extLst>
          </p:cNvPr>
          <p:cNvSpPr/>
          <p:nvPr/>
        </p:nvSpPr>
        <p:spPr>
          <a:xfrm>
            <a:off x="7397210" y="519283"/>
            <a:ext cx="3533079" cy="707886"/>
          </a:xfrm>
          <a:prstGeom prst="rect">
            <a:avLst/>
          </a:prstGeom>
        </p:spPr>
        <p:txBody>
          <a:bodyPr wrap="square">
            <a:spAutoFit/>
          </a:bodyPr>
          <a:lstStyle/>
          <a:p>
            <a:r>
              <a:rPr lang="en-US" altLang="zh-TW" sz="2000" dirty="0">
                <a:hlinkClick r:id="rId2"/>
              </a:rPr>
              <a:t>https://trustmachines.co/learn/what-is-liquid-network/</a:t>
            </a:r>
            <a:endParaRPr lang="en-US" altLang="zh-TW" sz="2000" dirty="0"/>
          </a:p>
        </p:txBody>
      </p:sp>
      <p:pic>
        <p:nvPicPr>
          <p:cNvPr id="13" name="圖片 12">
            <a:extLst>
              <a:ext uri="{FF2B5EF4-FFF2-40B4-BE49-F238E27FC236}">
                <a16:creationId xmlns:a16="http://schemas.microsoft.com/office/drawing/2014/main" id="{BD0C5054-869D-4528-99A3-5C8BB427B9E2}"/>
              </a:ext>
            </a:extLst>
          </p:cNvPr>
          <p:cNvPicPr>
            <a:picLocks noChangeAspect="1"/>
          </p:cNvPicPr>
          <p:nvPr/>
        </p:nvPicPr>
        <p:blipFill>
          <a:blip r:embed="rId3"/>
          <a:stretch>
            <a:fillRect/>
          </a:stretch>
        </p:blipFill>
        <p:spPr>
          <a:xfrm>
            <a:off x="8860555" y="5634143"/>
            <a:ext cx="2391377" cy="834615"/>
          </a:xfrm>
          <a:prstGeom prst="rect">
            <a:avLst/>
          </a:prstGeom>
        </p:spPr>
      </p:pic>
      <p:pic>
        <p:nvPicPr>
          <p:cNvPr id="14" name="圖片 13">
            <a:extLst>
              <a:ext uri="{FF2B5EF4-FFF2-40B4-BE49-F238E27FC236}">
                <a16:creationId xmlns:a16="http://schemas.microsoft.com/office/drawing/2014/main" id="{48A28384-D22C-46A3-9D30-E0449138642C}"/>
              </a:ext>
            </a:extLst>
          </p:cNvPr>
          <p:cNvPicPr>
            <a:picLocks noChangeAspect="1"/>
          </p:cNvPicPr>
          <p:nvPr/>
        </p:nvPicPr>
        <p:blipFill>
          <a:blip r:embed="rId4"/>
          <a:stretch>
            <a:fillRect/>
          </a:stretch>
        </p:blipFill>
        <p:spPr>
          <a:xfrm>
            <a:off x="6700886" y="5636641"/>
            <a:ext cx="2085230" cy="832410"/>
          </a:xfrm>
          <a:prstGeom prst="rect">
            <a:avLst/>
          </a:prstGeom>
        </p:spPr>
      </p:pic>
    </p:spTree>
    <p:extLst>
      <p:ext uri="{BB962C8B-B14F-4D97-AF65-F5344CB8AC3E}">
        <p14:creationId xmlns:p14="http://schemas.microsoft.com/office/powerpoint/2010/main" val="222867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A69E49-FC28-4135-8658-175AD6290923}"/>
              </a:ext>
            </a:extLst>
          </p:cNvPr>
          <p:cNvSpPr>
            <a:spLocks noGrp="1"/>
          </p:cNvSpPr>
          <p:nvPr>
            <p:ph type="title"/>
          </p:nvPr>
        </p:nvSpPr>
        <p:spPr/>
        <p:txBody>
          <a:bodyPr/>
          <a:lstStyle/>
          <a:p>
            <a:r>
              <a:rPr lang="en-US" altLang="zh-TW" dirty="0"/>
              <a:t>The Liquid Network (2/2)</a:t>
            </a:r>
            <a:endParaRPr lang="zh-TW" altLang="en-US" dirty="0"/>
          </a:p>
        </p:txBody>
      </p:sp>
      <p:sp>
        <p:nvSpPr>
          <p:cNvPr id="4" name="投影片編號版面配置區 3">
            <a:extLst>
              <a:ext uri="{FF2B5EF4-FFF2-40B4-BE49-F238E27FC236}">
                <a16:creationId xmlns:a16="http://schemas.microsoft.com/office/drawing/2014/main" id="{F7F11395-9ADA-4C8D-ABED-8FD45FDD7DCB}"/>
              </a:ext>
            </a:extLst>
          </p:cNvPr>
          <p:cNvSpPr>
            <a:spLocks noGrp="1"/>
          </p:cNvSpPr>
          <p:nvPr>
            <p:ph type="sldNum" sz="quarter" idx="12"/>
          </p:nvPr>
        </p:nvSpPr>
        <p:spPr/>
        <p:txBody>
          <a:bodyPr/>
          <a:lstStyle/>
          <a:p>
            <a:fld id="{8C04AE96-B1B9-4ED2-B3ED-30B2680CEC7B}" type="slidenum">
              <a:rPr lang="zh-TW" altLang="en-US" smtClean="0"/>
              <a:pPr/>
              <a:t>9</a:t>
            </a:fld>
            <a:endParaRPr lang="zh-TW" altLang="en-US"/>
          </a:p>
        </p:txBody>
      </p:sp>
      <p:sp>
        <p:nvSpPr>
          <p:cNvPr id="5" name="內容版面配置區 4">
            <a:extLst>
              <a:ext uri="{FF2B5EF4-FFF2-40B4-BE49-F238E27FC236}">
                <a16:creationId xmlns:a16="http://schemas.microsoft.com/office/drawing/2014/main" id="{09413020-DBC3-4A3B-9907-1AE3E1ED0D97}"/>
              </a:ext>
            </a:extLst>
          </p:cNvPr>
          <p:cNvSpPr>
            <a:spLocks noGrp="1"/>
          </p:cNvSpPr>
          <p:nvPr>
            <p:ph idx="1"/>
          </p:nvPr>
        </p:nvSpPr>
        <p:spPr>
          <a:xfrm>
            <a:off x="838200" y="1381328"/>
            <a:ext cx="10515600" cy="1923604"/>
          </a:xfrm>
          <a:prstGeom prst="rect">
            <a:avLst/>
          </a:prstGeom>
        </p:spPr>
        <p:txBody>
          <a:bodyPr wrap="square">
            <a:spAutoFit/>
          </a:bodyPr>
          <a:lstStyle/>
          <a:p>
            <a:pPr algn="just">
              <a:lnSpc>
                <a:spcPct val="95000"/>
              </a:lnSpc>
              <a:spcBef>
                <a:spcPts val="600"/>
              </a:spcBef>
            </a:pPr>
            <a:r>
              <a:rPr lang="en-US" altLang="zh-TW" sz="2400" dirty="0">
                <a:solidFill>
                  <a:srgbClr val="0070C0"/>
                </a:solidFill>
              </a:rPr>
              <a:t>Liquid Bitcoin </a:t>
            </a:r>
            <a:r>
              <a:rPr lang="en-US" altLang="zh-TW" sz="2400" dirty="0"/>
              <a:t>(</a:t>
            </a:r>
            <a:r>
              <a:rPr lang="en-US" altLang="zh-TW" sz="2400" dirty="0">
                <a:solidFill>
                  <a:srgbClr val="0070C0"/>
                </a:solidFill>
              </a:rPr>
              <a:t>L-BTC</a:t>
            </a:r>
            <a:r>
              <a:rPr lang="en-US" altLang="zh-TW" sz="2400" dirty="0"/>
              <a:t>) is a special type of asset on the Liquid sidechain. Its supply is verifiably backed </a:t>
            </a:r>
            <a:r>
              <a:rPr lang="en-US" altLang="zh-TW" sz="2400" dirty="0">
                <a:solidFill>
                  <a:srgbClr val="FF0000"/>
                </a:solidFill>
              </a:rPr>
              <a:t>1-to-1 with bitcoin</a:t>
            </a:r>
            <a:r>
              <a:rPr lang="en-US" altLang="zh-TW" sz="2400" dirty="0"/>
              <a:t> (BTC) held on the Bitcoin mainchain. </a:t>
            </a:r>
          </a:p>
          <a:p>
            <a:pPr algn="just">
              <a:lnSpc>
                <a:spcPct val="95000"/>
              </a:lnSpc>
              <a:spcBef>
                <a:spcPts val="600"/>
              </a:spcBef>
            </a:pPr>
            <a:r>
              <a:rPr lang="en-US" altLang="zh-TW" sz="2400" dirty="0"/>
              <a:t>L-BTC is created when BTC is moved to the Liquid Network and destroyed when BTC is moved out of the network. The process of moving BTC to Liquid is known as a </a:t>
            </a:r>
            <a:r>
              <a:rPr lang="en-US" altLang="zh-TW" sz="2400" dirty="0">
                <a:solidFill>
                  <a:srgbClr val="0000FF"/>
                </a:solidFill>
              </a:rPr>
              <a:t>peg-in</a:t>
            </a:r>
            <a:r>
              <a:rPr lang="en-US" altLang="zh-TW" sz="2400" dirty="0"/>
              <a:t>, and moving BTC out of Liquid is known as a </a:t>
            </a:r>
            <a:r>
              <a:rPr lang="en-US" altLang="zh-TW" sz="2400" dirty="0">
                <a:solidFill>
                  <a:srgbClr val="0000FF"/>
                </a:solidFill>
              </a:rPr>
              <a:t>peg-out</a:t>
            </a:r>
            <a:r>
              <a:rPr lang="en-US" altLang="zh-TW" sz="2400" dirty="0"/>
              <a:t>. </a:t>
            </a:r>
            <a:endParaRPr lang="zh-TW" altLang="en-US" sz="2400" dirty="0"/>
          </a:p>
        </p:txBody>
      </p:sp>
      <p:pic>
        <p:nvPicPr>
          <p:cNvPr id="9" name="圖片 8">
            <a:extLst>
              <a:ext uri="{FF2B5EF4-FFF2-40B4-BE49-F238E27FC236}">
                <a16:creationId xmlns:a16="http://schemas.microsoft.com/office/drawing/2014/main" id="{6B97D2B2-B308-4A69-94A1-E4950C5E8504}"/>
              </a:ext>
            </a:extLst>
          </p:cNvPr>
          <p:cNvPicPr>
            <a:picLocks noChangeAspect="1"/>
          </p:cNvPicPr>
          <p:nvPr/>
        </p:nvPicPr>
        <p:blipFill>
          <a:blip r:embed="rId2"/>
          <a:stretch>
            <a:fillRect/>
          </a:stretch>
        </p:blipFill>
        <p:spPr>
          <a:xfrm>
            <a:off x="1866803" y="3304932"/>
            <a:ext cx="3614900" cy="3187943"/>
          </a:xfrm>
          <a:prstGeom prst="rect">
            <a:avLst/>
          </a:prstGeom>
        </p:spPr>
      </p:pic>
      <p:pic>
        <p:nvPicPr>
          <p:cNvPr id="10" name="圖片 9">
            <a:extLst>
              <a:ext uri="{FF2B5EF4-FFF2-40B4-BE49-F238E27FC236}">
                <a16:creationId xmlns:a16="http://schemas.microsoft.com/office/drawing/2014/main" id="{0F8FCF47-5D23-4AA0-84D7-3C8B759AA661}"/>
              </a:ext>
            </a:extLst>
          </p:cNvPr>
          <p:cNvPicPr>
            <a:picLocks noChangeAspect="1"/>
          </p:cNvPicPr>
          <p:nvPr/>
        </p:nvPicPr>
        <p:blipFill>
          <a:blip r:embed="rId3"/>
          <a:stretch>
            <a:fillRect/>
          </a:stretch>
        </p:blipFill>
        <p:spPr>
          <a:xfrm>
            <a:off x="6657613" y="3304932"/>
            <a:ext cx="3335677" cy="3187943"/>
          </a:xfrm>
          <a:prstGeom prst="rect">
            <a:avLst/>
          </a:prstGeom>
        </p:spPr>
      </p:pic>
    </p:spTree>
    <p:extLst>
      <p:ext uri="{BB962C8B-B14F-4D97-AF65-F5344CB8AC3E}">
        <p14:creationId xmlns:p14="http://schemas.microsoft.com/office/powerpoint/2010/main" val="333840568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6534</TotalTime>
  <Words>4110</Words>
  <Application>Microsoft Office PowerPoint</Application>
  <PresentationFormat>寬螢幕</PresentationFormat>
  <Paragraphs>203</Paragraphs>
  <Slides>38</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新細明體</vt:lpstr>
      <vt:lpstr>Arial</vt:lpstr>
      <vt:lpstr>Calibri</vt:lpstr>
      <vt:lpstr>Calibri Light</vt:lpstr>
      <vt:lpstr>Wingdings</vt:lpstr>
      <vt:lpstr>Office 佈景主題</vt:lpstr>
      <vt:lpstr>14. Bitcoin Sidechains &amp; NFTs</vt:lpstr>
      <vt:lpstr>Introduction to Sidechains (1/2)</vt:lpstr>
      <vt:lpstr>Introduction to Sidechains (2/2)</vt:lpstr>
      <vt:lpstr>Major Events in Bitcoin Scaling &amp; Programmability Development</vt:lpstr>
      <vt:lpstr>The Lightning Network (1/3)</vt:lpstr>
      <vt:lpstr>The Lightning Network (2/3)</vt:lpstr>
      <vt:lpstr>The Lightning Network (3/3)</vt:lpstr>
      <vt:lpstr>The Liquid Network (1/2)</vt:lpstr>
      <vt:lpstr>The Liquid Network (2/2)</vt:lpstr>
      <vt:lpstr>Issued Assets on Liquid (1/2)</vt:lpstr>
      <vt:lpstr>Issued Assets on Liquid (2/2)</vt:lpstr>
      <vt:lpstr>Lightning Network vs. Liquid Network</vt:lpstr>
      <vt:lpstr>STACKS Network (1/3)</vt:lpstr>
      <vt:lpstr>STACKS Network (2/3)</vt:lpstr>
      <vt:lpstr>STACKS Network (3/3)</vt:lpstr>
      <vt:lpstr>Proof-of-Transfer (PoX)</vt:lpstr>
      <vt:lpstr>Stacking on Stacks</vt:lpstr>
      <vt:lpstr>PowerPoint 簡報</vt:lpstr>
      <vt:lpstr>Bitcoin On-Chain NFTs (1/2)</vt:lpstr>
      <vt:lpstr>Bitcoin On-Chain NFTs (2/2)</vt:lpstr>
      <vt:lpstr>The OP_Return Wars of 2014 (1/5)</vt:lpstr>
      <vt:lpstr>The OP_Return Wars of 2014 (2/5)</vt:lpstr>
      <vt:lpstr>The OP_Return Wars of 2014 (3/5)</vt:lpstr>
      <vt:lpstr>The OP_Return Wars of 2014 (4/5)</vt:lpstr>
      <vt:lpstr>The OP_Return Wars of 2014 (5/5)</vt:lpstr>
      <vt:lpstr>Introduction to Counterparty</vt:lpstr>
      <vt:lpstr>Bitcoin Ordinal Theory (1/3)</vt:lpstr>
      <vt:lpstr>Bitcoin Ordinal Theory (2/3)</vt:lpstr>
      <vt:lpstr>Bitcoin Ordinal Theory (3/3)</vt:lpstr>
      <vt:lpstr>Bitcoin Inscriptions (1/2)</vt:lpstr>
      <vt:lpstr>Bitcoin Inscriptions (2/2)</vt:lpstr>
      <vt:lpstr>Analogy of Bitcoin Inscriptions</vt:lpstr>
      <vt:lpstr>Ref. More About Bitcoin Inscriptions</vt:lpstr>
      <vt:lpstr>Q. Do you know which UTXO fees are chosen from?</vt:lpstr>
      <vt:lpstr>BRC-20</vt:lpstr>
      <vt:lpstr>Mint &amp; Transfer function of BRC-20 Tokens</vt:lpstr>
      <vt:lpstr>Further Readings (1/2)</vt:lpstr>
      <vt:lpstr>Further Readings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The Machine Learning Landscape</dc:title>
  <dc:creator>ccyang</dc:creator>
  <cp:lastModifiedBy>User</cp:lastModifiedBy>
  <cp:revision>1557</cp:revision>
  <dcterms:created xsi:type="dcterms:W3CDTF">2020-06-07T10:42:41Z</dcterms:created>
  <dcterms:modified xsi:type="dcterms:W3CDTF">2023-06-07T01:42:31Z</dcterms:modified>
</cp:coreProperties>
</file>